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98" r:id="rId4"/>
    <p:sldId id="268" r:id="rId5"/>
    <p:sldId id="299" r:id="rId6"/>
    <p:sldId id="258" r:id="rId7"/>
    <p:sldId id="267" r:id="rId8"/>
    <p:sldId id="269" r:id="rId9"/>
    <p:sldId id="287" r:id="rId10"/>
    <p:sldId id="261" r:id="rId11"/>
    <p:sldId id="272" r:id="rId12"/>
    <p:sldId id="271" r:id="rId13"/>
    <p:sldId id="263" r:id="rId14"/>
    <p:sldId id="300" r:id="rId15"/>
    <p:sldId id="284" r:id="rId1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1"/>
  </p:normalViewPr>
  <p:slideViewPr>
    <p:cSldViewPr>
      <p:cViewPr varScale="1">
        <p:scale>
          <a:sx n="60" d="100"/>
          <a:sy n="60" d="100"/>
        </p:scale>
        <p:origin x="146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23F3E51-8A3B-4BAE-BACD-FC565D1F6FD7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EDB6487-E996-4BF1-AB2B-81F8EBA57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531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E681C-6305-4237-9A25-65BA9E334813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B958F-6252-4092-ACB6-0E75308B8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889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B958F-6252-4092-ACB6-0E75308B857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868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B958F-6252-4092-ACB6-0E75308B85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316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The 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Cognitive Abilities Test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 (CogAT) is a multiple-choice K-12 assessment that measures reasoning skills with different types of verbal, quantitative, and nonverbal 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B958F-6252-4092-ACB6-0E75308B85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339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B958F-6252-4092-ACB6-0E75308B85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081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B958F-6252-4092-ACB6-0E75308B85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017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B958F-6252-4092-ACB6-0E75308B85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058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B958F-6252-4092-ACB6-0E75308B85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733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B958F-6252-4092-ACB6-0E75308B857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78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DF189-F4AD-4711-B079-E58E2812DB82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FA36CD18-2763-499B-8716-7EB209BE6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902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DF189-F4AD-4711-B079-E58E2812DB82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CD18-2763-499B-8716-7EB209BE6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124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DF189-F4AD-4711-B079-E58E2812DB82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CD18-2763-499B-8716-7EB209BE6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992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 slide with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3E3FD7E-C80A-4707-A8E9-4134DF91F3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6858000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0EC23F5-CD2E-4207-A4E6-73BDFF74D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625" y="370600"/>
            <a:ext cx="4442882" cy="5923842"/>
          </a:xfrm>
          <a:custGeom>
            <a:avLst/>
            <a:gdLst>
              <a:gd name="connsiteX0" fmla="*/ 2961921 w 5923842"/>
              <a:gd name="connsiteY0" fmla="*/ 0 h 5923842"/>
              <a:gd name="connsiteX1" fmla="*/ 5923842 w 5923842"/>
              <a:gd name="connsiteY1" fmla="*/ 2961921 h 5923842"/>
              <a:gd name="connsiteX2" fmla="*/ 2961921 w 5923842"/>
              <a:gd name="connsiteY2" fmla="*/ 5923842 h 5923842"/>
              <a:gd name="connsiteX3" fmla="*/ 0 w 5923842"/>
              <a:gd name="connsiteY3" fmla="*/ 2961921 h 5923842"/>
              <a:gd name="connsiteX4" fmla="*/ 2961921 w 5923842"/>
              <a:gd name="connsiteY4" fmla="*/ 0 h 592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3842" h="5923842">
                <a:moveTo>
                  <a:pt x="2961921" y="0"/>
                </a:moveTo>
                <a:cubicBezTo>
                  <a:pt x="4597745" y="0"/>
                  <a:pt x="5923842" y="1326097"/>
                  <a:pt x="5923842" y="2961921"/>
                </a:cubicBezTo>
                <a:cubicBezTo>
                  <a:pt x="5923842" y="4597745"/>
                  <a:pt x="4597745" y="5923842"/>
                  <a:pt x="2961921" y="5923842"/>
                </a:cubicBezTo>
                <a:cubicBezTo>
                  <a:pt x="1326097" y="5923842"/>
                  <a:pt x="0" y="4597745"/>
                  <a:pt x="0" y="2961921"/>
                </a:cubicBezTo>
                <a:cubicBezTo>
                  <a:pt x="0" y="1326097"/>
                  <a:pt x="1326097" y="0"/>
                  <a:pt x="2961921" y="0"/>
                </a:cubicBezTo>
                <a:close/>
              </a:path>
            </a:pathLst>
          </a:custGeom>
          <a:solidFill>
            <a:schemeClr val="bg1">
              <a:alpha val="95000"/>
            </a:schemeClr>
          </a:solidFill>
        </p:spPr>
        <p:txBody>
          <a:bodyPr wrap="square" lIns="457200" rIns="457200" bIns="2331720" anchor="b" anchorCtr="0">
            <a:noAutofit/>
          </a:bodyPr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81478" y="4379976"/>
            <a:ext cx="3778758" cy="71323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6B76FE53-FB67-4871-8485-71BAAFD7D1B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9/3/20XX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D26FED4-1CE2-444B-A77E-EB3CB505AF1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FD25AA-10CC-48D8-9577-257871107B9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725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 smal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5A614E3F-4FB2-4152-A59C-941C908D7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00359" y="1150210"/>
            <a:ext cx="1655285" cy="2204178"/>
          </a:xfrm>
          <a:custGeom>
            <a:avLst/>
            <a:gdLst>
              <a:gd name="connsiteX0" fmla="*/ 1098749 w 2207046"/>
              <a:gd name="connsiteY0" fmla="*/ 0 h 2204178"/>
              <a:gd name="connsiteX1" fmla="*/ 2201707 w 2207046"/>
              <a:gd name="connsiteY1" fmla="*/ 995326 h 2204178"/>
              <a:gd name="connsiteX2" fmla="*/ 2207046 w 2207046"/>
              <a:gd name="connsiteY2" fmla="*/ 1101058 h 2204178"/>
              <a:gd name="connsiteX3" fmla="*/ 2207046 w 2207046"/>
              <a:gd name="connsiteY3" fmla="*/ 1116306 h 2204178"/>
              <a:gd name="connsiteX4" fmla="*/ 2201707 w 2207046"/>
              <a:gd name="connsiteY4" fmla="*/ 1222039 h 2204178"/>
              <a:gd name="connsiteX5" fmla="*/ 1322187 w 2207046"/>
              <a:gd name="connsiteY5" fmla="*/ 2194840 h 2204178"/>
              <a:gd name="connsiteX6" fmla="*/ 1260999 w 2207046"/>
              <a:gd name="connsiteY6" fmla="*/ 2204178 h 2204178"/>
              <a:gd name="connsiteX7" fmla="*/ 936500 w 2207046"/>
              <a:gd name="connsiteY7" fmla="*/ 2204178 h 2204178"/>
              <a:gd name="connsiteX8" fmla="*/ 875311 w 2207046"/>
              <a:gd name="connsiteY8" fmla="*/ 2194840 h 2204178"/>
              <a:gd name="connsiteX9" fmla="*/ 12592 w 2207046"/>
              <a:gd name="connsiteY9" fmla="*/ 1332120 h 2204178"/>
              <a:gd name="connsiteX10" fmla="*/ 0 w 2207046"/>
              <a:gd name="connsiteY10" fmla="*/ 1249617 h 2204178"/>
              <a:gd name="connsiteX11" fmla="*/ 0 w 2207046"/>
              <a:gd name="connsiteY11" fmla="*/ 967747 h 2204178"/>
              <a:gd name="connsiteX12" fmla="*/ 12592 w 2207046"/>
              <a:gd name="connsiteY12" fmla="*/ 885244 h 2204178"/>
              <a:gd name="connsiteX13" fmla="*/ 1098749 w 2207046"/>
              <a:gd name="connsiteY13" fmla="*/ 0 h 220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07046" h="2204178">
                <a:moveTo>
                  <a:pt x="1098749" y="0"/>
                </a:moveTo>
                <a:cubicBezTo>
                  <a:pt x="1672788" y="0"/>
                  <a:pt x="2144931" y="436266"/>
                  <a:pt x="2201707" y="995326"/>
                </a:cubicBezTo>
                <a:lnTo>
                  <a:pt x="2207046" y="1101058"/>
                </a:lnTo>
                <a:lnTo>
                  <a:pt x="2207046" y="1116306"/>
                </a:lnTo>
                <a:lnTo>
                  <a:pt x="2201707" y="1222039"/>
                </a:lnTo>
                <a:cubicBezTo>
                  <a:pt x="2152501" y="1706557"/>
                  <a:pt x="1791308" y="2098844"/>
                  <a:pt x="1322187" y="2194840"/>
                </a:cubicBezTo>
                <a:lnTo>
                  <a:pt x="1260999" y="2204178"/>
                </a:lnTo>
                <a:lnTo>
                  <a:pt x="936500" y="2204178"/>
                </a:lnTo>
                <a:lnTo>
                  <a:pt x="875311" y="2194840"/>
                </a:lnTo>
                <a:cubicBezTo>
                  <a:pt x="442276" y="2106228"/>
                  <a:pt x="101204" y="1765156"/>
                  <a:pt x="12592" y="1332120"/>
                </a:cubicBezTo>
                <a:lnTo>
                  <a:pt x="0" y="1249617"/>
                </a:lnTo>
                <a:lnTo>
                  <a:pt x="0" y="967747"/>
                </a:lnTo>
                <a:lnTo>
                  <a:pt x="12592" y="885244"/>
                </a:lnTo>
                <a:cubicBezTo>
                  <a:pt x="115972" y="380036"/>
                  <a:pt x="562980" y="0"/>
                  <a:pt x="109874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3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A1F486A-F545-4642-B1CB-5356704413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33475" y="2579684"/>
            <a:ext cx="2322605" cy="3096807"/>
          </a:xfrm>
          <a:custGeom>
            <a:avLst/>
            <a:gdLst>
              <a:gd name="connsiteX0" fmla="*/ 1548404 w 3096807"/>
              <a:gd name="connsiteY0" fmla="*/ 0 h 3096807"/>
              <a:gd name="connsiteX1" fmla="*/ 3096807 w 3096807"/>
              <a:gd name="connsiteY1" fmla="*/ 1548404 h 3096807"/>
              <a:gd name="connsiteX2" fmla="*/ 1548404 w 3096807"/>
              <a:gd name="connsiteY2" fmla="*/ 3096807 h 3096807"/>
              <a:gd name="connsiteX3" fmla="*/ 0 w 3096807"/>
              <a:gd name="connsiteY3" fmla="*/ 1548404 h 3096807"/>
              <a:gd name="connsiteX4" fmla="*/ 1548404 w 3096807"/>
              <a:gd name="connsiteY4" fmla="*/ 0 h 309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6807" h="3096807">
                <a:moveTo>
                  <a:pt x="1548404" y="0"/>
                </a:moveTo>
                <a:cubicBezTo>
                  <a:pt x="2403564" y="0"/>
                  <a:pt x="3096807" y="693243"/>
                  <a:pt x="3096807" y="1548404"/>
                </a:cubicBezTo>
                <a:cubicBezTo>
                  <a:pt x="3096807" y="2403564"/>
                  <a:pt x="2403564" y="3096807"/>
                  <a:pt x="1548404" y="3096807"/>
                </a:cubicBezTo>
                <a:cubicBezTo>
                  <a:pt x="693243" y="3096807"/>
                  <a:pt x="0" y="2403564"/>
                  <a:pt x="0" y="1548404"/>
                </a:cubicBezTo>
                <a:cubicBezTo>
                  <a:pt x="0" y="693243"/>
                  <a:pt x="693243" y="0"/>
                  <a:pt x="1548404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3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622" y="365124"/>
            <a:ext cx="4354830" cy="13258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622" y="1825625"/>
            <a:ext cx="4354830" cy="435254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  <a:lvl2pPr marL="171450">
              <a:lnSpc>
                <a:spcPct val="110000"/>
              </a:lnSpc>
              <a:defRPr sz="1500"/>
            </a:lvl2pPr>
            <a:lvl3pPr marL="342900">
              <a:lnSpc>
                <a:spcPct val="110000"/>
              </a:lnSpc>
              <a:defRPr sz="1350"/>
            </a:lvl3pPr>
            <a:lvl4pPr marL="514350">
              <a:lnSpc>
                <a:spcPct val="110000"/>
              </a:lnSpc>
              <a:defRPr sz="1200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8E71C73-7BAD-4838-88C1-42E045A9D179}"/>
              </a:ext>
            </a:extLst>
          </p:cNvPr>
          <p:cNvSpPr/>
          <p:nvPr userDrawn="1"/>
        </p:nvSpPr>
        <p:spPr>
          <a:xfrm>
            <a:off x="7687216" y="1555068"/>
            <a:ext cx="614477" cy="7970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560922-5803-412D-880B-065E75DCBC0A}"/>
              </a:ext>
            </a:extLst>
          </p:cNvPr>
          <p:cNvSpPr/>
          <p:nvPr userDrawn="1"/>
        </p:nvSpPr>
        <p:spPr>
          <a:xfrm>
            <a:off x="5692567" y="4034393"/>
            <a:ext cx="657528" cy="876704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839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508875" y="4961136"/>
            <a:ext cx="1737401" cy="719652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7870825" y="2"/>
            <a:ext cx="636996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11096"/>
            <a:ext cx="78867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8923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2 medium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AA9DFF3-1B49-48A9-BF8A-57DD7D07CFA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25944" y="2727730"/>
            <a:ext cx="3218055" cy="4130271"/>
          </a:xfrm>
          <a:custGeom>
            <a:avLst/>
            <a:gdLst>
              <a:gd name="connsiteX0" fmla="*/ 2503809 w 4290740"/>
              <a:gd name="connsiteY0" fmla="*/ 0 h 4130271"/>
              <a:gd name="connsiteX1" fmla="*/ 4198398 w 4290740"/>
              <a:gd name="connsiteY1" fmla="*/ 660580 h 4130271"/>
              <a:gd name="connsiteX2" fmla="*/ 4290740 w 4290740"/>
              <a:gd name="connsiteY2" fmla="*/ 751285 h 4130271"/>
              <a:gd name="connsiteX3" fmla="*/ 4290740 w 4290740"/>
              <a:gd name="connsiteY3" fmla="*/ 4130271 h 4130271"/>
              <a:gd name="connsiteX4" fmla="*/ 604508 w 4290740"/>
              <a:gd name="connsiteY4" fmla="*/ 4130271 h 4130271"/>
              <a:gd name="connsiteX5" fmla="*/ 461940 w 4290740"/>
              <a:gd name="connsiteY5" fmla="*/ 3953232 h 4130271"/>
              <a:gd name="connsiteX6" fmla="*/ 0 w 4290740"/>
              <a:gd name="connsiteY6" fmla="*/ 2503809 h 4130271"/>
              <a:gd name="connsiteX7" fmla="*/ 2503809 w 4290740"/>
              <a:gd name="connsiteY7" fmla="*/ 0 h 413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0740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0" y="751285"/>
                </a:lnTo>
                <a:lnTo>
                  <a:pt x="4290740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3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5CFEFC13-B998-4A6F-A7ED-411E266D28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96207" y="1"/>
            <a:ext cx="2639483" cy="3007909"/>
          </a:xfrm>
          <a:custGeom>
            <a:avLst/>
            <a:gdLst>
              <a:gd name="connsiteX0" fmla="*/ 519779 w 3519311"/>
              <a:gd name="connsiteY0" fmla="*/ 0 h 3007909"/>
              <a:gd name="connsiteX1" fmla="*/ 2999531 w 3519311"/>
              <a:gd name="connsiteY1" fmla="*/ 0 h 3007909"/>
              <a:gd name="connsiteX2" fmla="*/ 3003920 w 3519311"/>
              <a:gd name="connsiteY2" fmla="*/ 3989 h 3007909"/>
              <a:gd name="connsiteX3" fmla="*/ 3519311 w 3519311"/>
              <a:gd name="connsiteY3" fmla="*/ 1248253 h 3007909"/>
              <a:gd name="connsiteX4" fmla="*/ 1759655 w 3519311"/>
              <a:gd name="connsiteY4" fmla="*/ 3007909 h 3007909"/>
              <a:gd name="connsiteX5" fmla="*/ 9084 w 3519311"/>
              <a:gd name="connsiteY5" fmla="*/ 1428168 h 3007909"/>
              <a:gd name="connsiteX6" fmla="*/ 0 w 3519311"/>
              <a:gd name="connsiteY6" fmla="*/ 1248273 h 3007909"/>
              <a:gd name="connsiteX7" fmla="*/ 0 w 3519311"/>
              <a:gd name="connsiteY7" fmla="*/ 1248233 h 3007909"/>
              <a:gd name="connsiteX8" fmla="*/ 9084 w 3519311"/>
              <a:gd name="connsiteY8" fmla="*/ 1068339 h 3007909"/>
              <a:gd name="connsiteX9" fmla="*/ 515391 w 3519311"/>
              <a:gd name="connsiteY9" fmla="*/ 3989 h 300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19311" h="3007909">
                <a:moveTo>
                  <a:pt x="519779" y="0"/>
                </a:moveTo>
                <a:lnTo>
                  <a:pt x="2999531" y="0"/>
                </a:lnTo>
                <a:lnTo>
                  <a:pt x="3003920" y="3989"/>
                </a:lnTo>
                <a:cubicBezTo>
                  <a:pt x="3322355" y="322424"/>
                  <a:pt x="3519311" y="762338"/>
                  <a:pt x="3519311" y="1248253"/>
                </a:cubicBezTo>
                <a:cubicBezTo>
                  <a:pt x="3519311" y="2220084"/>
                  <a:pt x="2731486" y="3007909"/>
                  <a:pt x="1759655" y="3007909"/>
                </a:cubicBezTo>
                <a:cubicBezTo>
                  <a:pt x="848565" y="3007909"/>
                  <a:pt x="99196" y="2315485"/>
                  <a:pt x="9084" y="1428168"/>
                </a:cubicBezTo>
                <a:lnTo>
                  <a:pt x="0" y="1248273"/>
                </a:lnTo>
                <a:lnTo>
                  <a:pt x="0" y="1248233"/>
                </a:lnTo>
                <a:lnTo>
                  <a:pt x="9084" y="1068339"/>
                </a:lnTo>
                <a:cubicBezTo>
                  <a:pt x="51137" y="654258"/>
                  <a:pt x="236761" y="282620"/>
                  <a:pt x="515391" y="3989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3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7BFFB5A-A05C-4B0C-905C-5884361304B2}"/>
              </a:ext>
            </a:extLst>
          </p:cNvPr>
          <p:cNvSpPr/>
          <p:nvPr userDrawn="1"/>
        </p:nvSpPr>
        <p:spPr>
          <a:xfrm>
            <a:off x="7815427" y="1364733"/>
            <a:ext cx="710616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9F33AC6C-4807-4785-AE9F-84BFEEDA9F7E}"/>
              </a:ext>
            </a:extLst>
          </p:cNvPr>
          <p:cNvSpPr/>
          <p:nvPr userDrawn="1"/>
        </p:nvSpPr>
        <p:spPr>
          <a:xfrm rot="4759070" flipV="1">
            <a:off x="4022955" y="-170491"/>
            <a:ext cx="4021193" cy="3015895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365760"/>
            <a:ext cx="3840480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1828800"/>
            <a:ext cx="3819906" cy="4352544"/>
          </a:xfrm>
        </p:spPr>
        <p:txBody>
          <a:bodyPr/>
          <a:lstStyle>
            <a:lvl1pPr marL="0" indent="0">
              <a:buNone/>
              <a:defRPr sz="1800"/>
            </a:lvl1pPr>
            <a:lvl2pPr marL="171450">
              <a:defRPr/>
            </a:lvl2pPr>
            <a:lvl3pPr marL="342900">
              <a:defRPr/>
            </a:lvl3pPr>
            <a:lvl4pPr marL="514350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131786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2642EAF0-DE94-4F90-82E3-6F316AA8353A}"/>
              </a:ext>
            </a:extLst>
          </p:cNvPr>
          <p:cNvSpPr/>
          <p:nvPr userDrawn="1"/>
        </p:nvSpPr>
        <p:spPr>
          <a:xfrm>
            <a:off x="530545" y="847600"/>
            <a:ext cx="3464954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22D7888-22FA-4AA1-9BA4-CC61D6643D47}"/>
              </a:ext>
            </a:extLst>
          </p:cNvPr>
          <p:cNvSpPr/>
          <p:nvPr userDrawn="1"/>
        </p:nvSpPr>
        <p:spPr>
          <a:xfrm flipH="1">
            <a:off x="397897" y="1"/>
            <a:ext cx="866357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BB6E464-8999-4773-A1F2-E6CAA990E572}"/>
              </a:ext>
            </a:extLst>
          </p:cNvPr>
          <p:cNvSpPr/>
          <p:nvPr userDrawn="1"/>
        </p:nvSpPr>
        <p:spPr>
          <a:xfrm flipH="1">
            <a:off x="2971134" y="-1"/>
            <a:ext cx="130305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E9CE183-B21E-41EB-A082-DF9C3AD659D5}"/>
              </a:ext>
            </a:extLst>
          </p:cNvPr>
          <p:cNvSpPr/>
          <p:nvPr userDrawn="1"/>
        </p:nvSpPr>
        <p:spPr>
          <a:xfrm flipH="1">
            <a:off x="0" y="2936831"/>
            <a:ext cx="119806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EA14BE8-FDD0-4434-9C3E-BFF78C22D9E3}"/>
              </a:ext>
            </a:extLst>
          </p:cNvPr>
          <p:cNvSpPr/>
          <p:nvPr userDrawn="1"/>
        </p:nvSpPr>
        <p:spPr>
          <a:xfrm flipH="1">
            <a:off x="0" y="5835650"/>
            <a:ext cx="1161135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C76330B-4C5E-463F-921A-D91F1F1F6049}"/>
              </a:ext>
            </a:extLst>
          </p:cNvPr>
          <p:cNvSpPr/>
          <p:nvPr userDrawn="1"/>
        </p:nvSpPr>
        <p:spPr>
          <a:xfrm flipH="1">
            <a:off x="2553792" y="5717906"/>
            <a:ext cx="1328707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494E364-7EA8-4D92-915D-75D1A3A67C07}"/>
              </a:ext>
            </a:extLst>
          </p:cNvPr>
          <p:cNvSpPr/>
          <p:nvPr userDrawn="1"/>
        </p:nvSpPr>
        <p:spPr>
          <a:xfrm flipH="1">
            <a:off x="3099729" y="6258756"/>
            <a:ext cx="1174455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416" y="1234440"/>
            <a:ext cx="2427732" cy="406908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61872" y="6356351"/>
            <a:ext cx="1159002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4286" y="6356351"/>
            <a:ext cx="3086100" cy="365125"/>
          </a:xfrm>
        </p:spPr>
        <p:txBody>
          <a:bodyPr/>
          <a:lstStyle>
            <a:lvl1pPr algn="l">
              <a:defRPr>
                <a:latin typeface="+mn-lt"/>
              </a:defRPr>
            </a:lvl1pPr>
          </a:lstStyle>
          <a:p>
            <a:pPr algn="l"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79842" y="6356351"/>
            <a:ext cx="637794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9482" y="2551176"/>
            <a:ext cx="3531870" cy="1755648"/>
          </a:xfrm>
        </p:spPr>
        <p:txBody>
          <a:bodyPr/>
          <a:lstStyle>
            <a:lvl1pPr marL="0" indent="0">
              <a:buNone/>
              <a:defRPr sz="1800"/>
            </a:lvl1pPr>
            <a:lvl2pPr marL="171450">
              <a:defRPr sz="1350"/>
            </a:lvl2pPr>
            <a:lvl3pPr marL="342900">
              <a:defRPr sz="135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2677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508875" y="4961136"/>
            <a:ext cx="1737401" cy="719652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7870825" y="2"/>
            <a:ext cx="636996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9A1C714-6A0E-456D-A2E2-6288C0EA0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5405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DF189-F4AD-4711-B079-E58E2812DB82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CD18-2763-499B-8716-7EB209BE6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91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A9DF189-F4AD-4711-B079-E58E2812DB82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FA36CD18-2763-499B-8716-7EB209BE6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249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DF189-F4AD-4711-B079-E58E2812DB82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CD18-2763-499B-8716-7EB209BE6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005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DF189-F4AD-4711-B079-E58E2812DB82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CD18-2763-499B-8716-7EB209BE6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545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A9DF189-F4AD-4711-B079-E58E2812DB82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CD18-2763-499B-8716-7EB209BE6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290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DF189-F4AD-4711-B079-E58E2812DB82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CD18-2763-499B-8716-7EB209BE6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624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DF189-F4AD-4711-B079-E58E2812DB82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CD18-2763-499B-8716-7EB209BE6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176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DF189-F4AD-4711-B079-E58E2812DB82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CD18-2763-499B-8716-7EB209BE6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880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9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A9DF189-F4AD-4711-B079-E58E2812DB82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FA36CD18-2763-499B-8716-7EB209BE6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292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89" r:id="rId12"/>
    <p:sldLayoutId id="2147483782" r:id="rId13"/>
    <p:sldLayoutId id="2147483774" r:id="rId14"/>
    <p:sldLayoutId id="2147483786" r:id="rId15"/>
    <p:sldLayoutId id="2147483787" r:id="rId16"/>
    <p:sldLayoutId id="214748378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npsk12.com/GEARS" TargetMode="External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ainbowresource.com/category/3481/One-Hour-Mysteries.html" TargetMode="External"/><Relationship Id="rId3" Type="http://schemas.microsoft.com/office/2007/relationships/hdphoto" Target="../media/hdphoto1.wdp"/><Relationship Id="rId7" Type="http://schemas.openxmlformats.org/officeDocument/2006/relationships/hyperlink" Target="https://education.wm.edu/centers/cfge/curriculum/languagearts/materials/jacobsladders/index.php" TargetMode="External"/><Relationship Id="rId12" Type="http://schemas.openxmlformats.org/officeDocument/2006/relationships/hyperlink" Target="https://www.24game.com/t-tournaments.aspx?scrlybrkr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reatbooks.org/junior-great-books-k-5/" TargetMode="External"/><Relationship Id="rId11" Type="http://schemas.openxmlformats.org/officeDocument/2006/relationships/hyperlink" Target="https://www.noetic-learning.com/" TargetMode="External"/><Relationship Id="rId5" Type="http://schemas.microsoft.com/office/2007/relationships/hdphoto" Target="../media/hdphoto4.wdp"/><Relationship Id="rId10" Type="http://schemas.openxmlformats.org/officeDocument/2006/relationships/hyperlink" Target="https://exemplars.com/" TargetMode="External"/><Relationship Id="rId4" Type="http://schemas.openxmlformats.org/officeDocument/2006/relationships/image" Target="../media/image14.png"/><Relationship Id="rId9" Type="http://schemas.openxmlformats.org/officeDocument/2006/relationships/hyperlink" Target="https://www.routledge.com/Logic-Safari-Book-1-Grades-2-3/Risby/p/book/9781593630898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hyperlink" Target="mailto:ffairwe@nps.k12.va.u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hyperlink" Target="https://www.npsk12.com/GEARS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hyperlink" Target="https://www.youtube.com/watch?v=VCGNGBGRml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hyperlink" Target="https://classroom.google.com/c/MzQ1NDg4Mzg1OTY5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npsk12.com/nes" TargetMode="External"/><Relationship Id="rId5" Type="http://schemas.openxmlformats.org/officeDocument/2006/relationships/hyperlink" Target="https://teach.classdojo.com/#/launchpad" TargetMode="External"/><Relationship Id="rId4" Type="http://schemas.openxmlformats.org/officeDocument/2006/relationships/hyperlink" Target="https://nps.instructure.com/courses/54586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AAA0D94-BFF0-44AF-9E04-13800A619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5715" y="-1"/>
            <a:ext cx="915543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0242FF-80FA-4D90-877A-E17E42240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928117"/>
            <a:ext cx="7763256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CAB21FE3-179D-4C32-86EA-D0A2C3E1614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2" r="31814" b="2"/>
          <a:stretch/>
        </p:blipFill>
        <p:spPr>
          <a:xfrm rot="20908533">
            <a:off x="684796" y="1482551"/>
            <a:ext cx="2321463" cy="28798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B92E287-CC3E-48F7-B435-D232FB900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1002" y="1110053"/>
            <a:ext cx="4972879" cy="4580301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1400" y="1721215"/>
            <a:ext cx="4724400" cy="3357976"/>
          </a:xfrm>
        </p:spPr>
        <p:txBody>
          <a:bodyPr>
            <a:noAutofit/>
          </a:bodyPr>
          <a:lstStyle/>
          <a:p>
            <a:pPr algn="ctr"/>
            <a:br>
              <a:rPr lang="en-US" sz="2000" b="1" dirty="0"/>
            </a:br>
            <a:br>
              <a:rPr lang="en-US" sz="2000" b="1" dirty="0"/>
            </a:br>
            <a:r>
              <a:rPr lang="en-US" sz="2000" b="1" dirty="0"/>
              <a:t>Welcome to</a:t>
            </a:r>
            <a:br>
              <a:rPr lang="en-US" sz="2000" b="1" dirty="0"/>
            </a:br>
            <a:r>
              <a:rPr lang="en-US" sz="2000" b="1" dirty="0"/>
              <a:t>Making </a:t>
            </a:r>
            <a:br>
              <a:rPr lang="en-US" sz="2000" b="1" dirty="0"/>
            </a:br>
            <a:r>
              <a:rPr lang="en-US" sz="2000" b="1" dirty="0"/>
              <a:t>Connections!</a:t>
            </a:r>
            <a:br>
              <a:rPr lang="en-US" sz="2000" b="1" dirty="0"/>
            </a:br>
            <a:br>
              <a:rPr lang="en-US" sz="2000" b="1" dirty="0"/>
            </a:br>
            <a:r>
              <a:rPr lang="en-US" sz="2000" b="1" dirty="0">
                <a:latin typeface="Rockwell Condensed"/>
              </a:rPr>
              <a:t>GIFTED CLUSTER teachers</a:t>
            </a:r>
            <a:br>
              <a:rPr lang="en-US" sz="2000" b="1" dirty="0"/>
            </a:br>
            <a:r>
              <a:rPr lang="en-US" sz="2000" b="1" dirty="0"/>
              <a:t> Norview Elementary</a:t>
            </a:r>
            <a:br>
              <a:rPr lang="en-US" sz="2000" b="1" dirty="0"/>
            </a:br>
            <a:r>
              <a:rPr lang="en-US" sz="2000" dirty="0"/>
              <a:t>2024-2025</a:t>
            </a:r>
            <a:br>
              <a:rPr lang="en-US" sz="2000" dirty="0"/>
            </a:br>
            <a:br>
              <a:rPr lang="en-US" sz="2000" b="1" dirty="0"/>
            </a:b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Gifted Education &amp; Academic Rigor Services!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Ms. Fairweather-gifted resource teacher</a:t>
            </a:r>
            <a:br>
              <a:rPr lang="en-US" sz="2000" b="1" dirty="0">
                <a:solidFill>
                  <a:schemeClr val="tx1"/>
                </a:solidFill>
              </a:rPr>
            </a:br>
            <a:br>
              <a:rPr lang="en-US" sz="2000" b="1" dirty="0">
                <a:solidFill>
                  <a:schemeClr val="tx1"/>
                </a:solidFill>
              </a:rPr>
            </a:br>
            <a:br>
              <a:rPr lang="en-US" sz="2000" b="1" dirty="0">
                <a:solidFill>
                  <a:schemeClr val="tx1"/>
                </a:solidFill>
              </a:rPr>
            </a:br>
            <a:br>
              <a:rPr lang="en-US" sz="2000" dirty="0"/>
            </a:br>
            <a:br>
              <a:rPr lang="en-US" sz="2000" dirty="0"/>
            </a:b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354BB7A-6D45-494D-90A8-2F497C01F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5780565"/>
            <a:ext cx="7763256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12E4495-24BE-4FFE-91E5-5BA7727EF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35190" y="5257800"/>
            <a:ext cx="810678" cy="1080902"/>
            <a:chOff x="9685338" y="4460675"/>
            <a:chExt cx="1080904" cy="1080902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71644A3-12B1-4F51-BB08-FDD391EF57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7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A6658C1-CF92-4E90-A775-D0D64A3D32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9152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049A7D3-684C-4C59-A4B6-7B308A6AD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1346946"/>
            <a:ext cx="7667244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B1087B-C592-40E7-B532-60B453A2F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4299696"/>
            <a:ext cx="7667244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4AE7447-E8F8-4A0F-9E3D-94842BFF8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1484779"/>
            <a:ext cx="7667244" cy="2743200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5981F80-69EE-4E2B-82A8-47FDFD772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36911" y="4068923"/>
            <a:ext cx="810678" cy="1080902"/>
            <a:chOff x="9685338" y="4460675"/>
            <a:chExt cx="1080904" cy="108090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6CE0473-0B07-47EE-A016-EBD87F2C8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DD0D1E4-DFCA-4DF0-9D37-571A5F529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0E61E04-3F7C-42DE-ABE7-D3F7E349C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1714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B036F7E-6C8A-4549-99EF-9958C587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7366"/>
            <a:ext cx="9144000" cy="2610465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00400" y="4355692"/>
            <a:ext cx="4402725" cy="14722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700" b="1" cap="all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blipFill dpi="0" rotWithShape="1">
                  <a:blip r:embed="rId5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Curriculum</a:t>
            </a:r>
            <a:endParaRPr lang="en-US" sz="5700" b="1" cap="all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blipFill dpi="0" rotWithShape="1">
                <a:blip r:embed="rId5"/>
                <a:srcRect/>
                <a:tile tx="6350" ty="-127000" sx="65000" sy="64000" flip="none" algn="tl"/>
              </a:blipFill>
              <a:effectLst/>
              <a:latin typeface="+mj-lt"/>
              <a:ea typeface="+mj-ea"/>
              <a:cs typeface="+mj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5EE15D0-BDD3-4CA6-B5DC-159D83FA6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84192" y="5111496"/>
            <a:ext cx="810678" cy="1080902"/>
            <a:chOff x="9685338" y="4460675"/>
            <a:chExt cx="1080904" cy="1080902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1D99473-F547-41EE-8D8B-3DFA6E58D0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1482930-66A8-46E9-8554-6D127FFCF1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228889"/>
              </p:ext>
            </p:extLst>
          </p:nvPr>
        </p:nvGraphicFramePr>
        <p:xfrm>
          <a:off x="476592" y="723044"/>
          <a:ext cx="8187349" cy="5779408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3657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97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7928">
                <a:tc>
                  <a:txBody>
                    <a:bodyPr/>
                    <a:lstStyle/>
                    <a:p>
                      <a:pPr algn="ctr"/>
                      <a:r>
                        <a:rPr lang="en-US" sz="2200" b="1" cap="none" spc="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200" b="1" cap="none" spc="0" baseline="30000" dirty="0">
                          <a:solidFill>
                            <a:schemeClr val="tx1"/>
                          </a:solidFill>
                        </a:rPr>
                        <a:t>nd</a:t>
                      </a:r>
                      <a:r>
                        <a:rPr lang="en-US" sz="2200" b="1" cap="none" spc="0" baseline="0" dirty="0">
                          <a:solidFill>
                            <a:schemeClr val="tx1"/>
                          </a:solidFill>
                        </a:rPr>
                        <a:t> and 3</a:t>
                      </a:r>
                      <a:r>
                        <a:rPr lang="en-US" sz="2200" b="1" cap="none" spc="0" baseline="30000" dirty="0">
                          <a:solidFill>
                            <a:schemeClr val="tx1"/>
                          </a:solidFill>
                        </a:rPr>
                        <a:t>rd</a:t>
                      </a:r>
                      <a:r>
                        <a:rPr lang="en-US" sz="2200" b="1" cap="none" spc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200" b="1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99282" marT="39713" marB="297847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200" b="1" cap="none" spc="0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US" sz="2200" b="1" cap="none" spc="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sz="2200" b="1" cap="none" spc="0" baseline="0" dirty="0">
                          <a:solidFill>
                            <a:schemeClr val="tx1"/>
                          </a:solidFill>
                        </a:rPr>
                        <a:t> and 5</a:t>
                      </a:r>
                      <a:r>
                        <a:rPr lang="en-US" sz="2200" b="1" cap="none" spc="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sz="2200" b="1" cap="none" spc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200" b="1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99282" marT="39713" marB="297847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2633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cap="none" spc="0" dirty="0">
                          <a:solidFill>
                            <a:schemeClr val="tx1"/>
                          </a:solidFill>
                        </a:rPr>
                        <a:t>Learning Style</a:t>
                      </a:r>
                      <a:r>
                        <a:rPr lang="en-US" sz="2200" cap="none" spc="0" baseline="0" dirty="0">
                          <a:solidFill>
                            <a:schemeClr val="tx1"/>
                          </a:solidFill>
                        </a:rPr>
                        <a:t> Inventory</a:t>
                      </a:r>
                      <a:endParaRPr lang="en-US" sz="2200" cap="none" spc="0" dirty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cap="none" spc="0" dirty="0">
                          <a:solidFill>
                            <a:schemeClr val="tx1"/>
                          </a:solidFill>
                        </a:rPr>
                        <a:t>Junior Great Books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cap="none" spc="0" dirty="0">
                          <a:solidFill>
                            <a:schemeClr val="tx1"/>
                          </a:solidFill>
                        </a:rPr>
                        <a:t>Questioning</a:t>
                      </a:r>
                      <a:r>
                        <a:rPr lang="en-US" sz="2200" b="0" cap="none" spc="0" baseline="0" dirty="0">
                          <a:solidFill>
                            <a:schemeClr val="tx1"/>
                          </a:solidFill>
                        </a:rPr>
                        <a:t> strategies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cap="none" spc="0" baseline="0" dirty="0">
                          <a:solidFill>
                            <a:schemeClr val="tx1"/>
                          </a:solidFill>
                        </a:rPr>
                        <a:t>Exemplars (logic problems)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cap="none" spc="0" baseline="0" dirty="0" err="1">
                          <a:solidFill>
                            <a:schemeClr val="tx1"/>
                          </a:solidFill>
                        </a:rPr>
                        <a:t>Mathological</a:t>
                      </a:r>
                      <a:r>
                        <a:rPr lang="en-US" sz="2200" cap="none" spc="0" baseline="0" dirty="0">
                          <a:solidFill>
                            <a:schemeClr val="tx1"/>
                          </a:solidFill>
                        </a:rPr>
                        <a:t> Liar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cap="none" spc="0" baseline="0" dirty="0">
                          <a:solidFill>
                            <a:schemeClr val="tx1"/>
                          </a:solidFill>
                        </a:rPr>
                        <a:t>Math Challenge 24 Primer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cap="none" spc="0" baseline="0" dirty="0">
                          <a:solidFill>
                            <a:schemeClr val="tx1"/>
                          </a:solidFill>
                        </a:rPr>
                        <a:t>Checker/Chess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cap="none" spc="0" baseline="0" dirty="0">
                          <a:solidFill>
                            <a:schemeClr val="tx1"/>
                          </a:solidFill>
                        </a:rPr>
                        <a:t>Logic Safari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200" cap="none" spc="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200" cap="none" spc="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200" cap="none" spc="0" baseline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2200" b="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99282" marT="39713" marB="29784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cap="none" spc="0" dirty="0">
                          <a:solidFill>
                            <a:schemeClr val="tx1"/>
                          </a:solidFill>
                        </a:rPr>
                        <a:t>Learning Style Inventory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cap="none" spc="0" dirty="0">
                          <a:solidFill>
                            <a:schemeClr val="tx1"/>
                          </a:solidFill>
                        </a:rPr>
                        <a:t>Junior Great Books/Shared Inquiry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cap="none" spc="0" dirty="0">
                          <a:solidFill>
                            <a:schemeClr val="tx1"/>
                          </a:solidFill>
                        </a:rPr>
                        <a:t>Jacob’s Ladder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cap="none" spc="0" dirty="0">
                          <a:solidFill>
                            <a:schemeClr val="tx1"/>
                          </a:solidFill>
                        </a:rPr>
                        <a:t>Exemplars (logic</a:t>
                      </a:r>
                      <a:r>
                        <a:rPr lang="en-US" sz="2200" cap="none" spc="0" baseline="0" dirty="0">
                          <a:solidFill>
                            <a:schemeClr val="tx1"/>
                          </a:solidFill>
                        </a:rPr>
                        <a:t> problems)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cap="none" spc="0" baseline="0" dirty="0">
                          <a:solidFill>
                            <a:schemeClr val="tx1"/>
                          </a:solidFill>
                        </a:rPr>
                        <a:t>Math Challenge 24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cap="none" spc="0" baseline="0" dirty="0" err="1">
                          <a:solidFill>
                            <a:schemeClr val="tx1"/>
                          </a:solidFill>
                        </a:rPr>
                        <a:t>Mathological</a:t>
                      </a:r>
                      <a:r>
                        <a:rPr lang="en-US" sz="2200" cap="none" spc="0" baseline="0" dirty="0">
                          <a:solidFill>
                            <a:schemeClr val="tx1"/>
                          </a:solidFill>
                        </a:rPr>
                        <a:t> Liar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cap="none" spc="0" baseline="0" dirty="0">
                          <a:solidFill>
                            <a:schemeClr val="tx1"/>
                          </a:solidFill>
                        </a:rPr>
                        <a:t>Hands on  Math Equations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cap="none" spc="0" baseline="0" dirty="0">
                          <a:solidFill>
                            <a:schemeClr val="tx1"/>
                          </a:solidFill>
                        </a:rPr>
                        <a:t>Chess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cap="none" spc="0" baseline="0" dirty="0">
                          <a:solidFill>
                            <a:schemeClr val="tx1"/>
                          </a:solidFill>
                        </a:rPr>
                        <a:t>Bridge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2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99282" marT="39713" marB="29784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5" name="Picture 14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37BC9DC3-F2B6-484E-B6AE-446979E865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2246">
            <a:off x="944828" y="4957892"/>
            <a:ext cx="1192093" cy="138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96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A picture containing text, indoor, room&#10;&#10;Description automatically generated">
            <a:extLst>
              <a:ext uri="{FF2B5EF4-FFF2-40B4-BE49-F238E27FC236}">
                <a16:creationId xmlns:a16="http://schemas.microsoft.com/office/drawing/2014/main" id="{861D63C7-2337-4BFD-A874-CD0DFDC9D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614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132FD491-28F3-42E7-AEBF-A9E3C462C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D016B6E-F283-4CFB-9099-05C8DA6AB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2D0360E-345F-4790-B0A0-03ADC36B5E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3C06EAFD-0C69-4B3B-BEA7-E7E11DDF9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4066C89-42FB-4624-9AFE-3A31B3649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8" y="0"/>
            <a:ext cx="3486126" cy="6858000"/>
          </a:xfrm>
          <a:prstGeom prst="rect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A6AA3D-EF15-4A9D-BF43-9ECB309F4E20}"/>
              </a:ext>
            </a:extLst>
          </p:cNvPr>
          <p:cNvSpPr txBox="1"/>
          <p:nvPr/>
        </p:nvSpPr>
        <p:spPr>
          <a:xfrm>
            <a:off x="482601" y="643466"/>
            <a:ext cx="2764734" cy="55287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Links to Learn More About our </a:t>
            </a:r>
            <a:r>
              <a:rPr lang="en-US" sz="4200" cap="all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g.e.a.r.s</a:t>
            </a:r>
            <a:r>
              <a:rPr lang="en-US" sz="4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 Curriculum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E8F858-E5A2-480E-A6E7-BC2A5B2A66D6}"/>
              </a:ext>
            </a:extLst>
          </p:cNvPr>
          <p:cNvSpPr txBox="1"/>
          <p:nvPr/>
        </p:nvSpPr>
        <p:spPr>
          <a:xfrm>
            <a:off x="3790335" y="599768"/>
            <a:ext cx="5103858" cy="5724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1500" dirty="0"/>
              <a:t>Junior Great Books: </a:t>
            </a:r>
            <a:r>
              <a:rPr lang="en-US" sz="1500" dirty="0">
                <a:hlinkClick r:id="rId6"/>
              </a:rPr>
              <a:t>https://www.greatbooks.org/junior-great-books-k-5/</a:t>
            </a:r>
            <a:endParaRPr lang="en-US" sz="1500" dirty="0"/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1500" dirty="0"/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1500" dirty="0"/>
              <a:t>Jacob’s Ladder: </a:t>
            </a:r>
            <a:r>
              <a:rPr lang="en-US" sz="1500" dirty="0">
                <a:hlinkClick r:id="rId7"/>
              </a:rPr>
              <a:t>https://education.wm.edu/centers/cfge/curriculum/languagearts/materials/jacobsladders/index.php</a:t>
            </a:r>
            <a:endParaRPr lang="en-US" sz="1500" dirty="0"/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1500" dirty="0"/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1500" dirty="0"/>
              <a:t>One Hour Mysteries: </a:t>
            </a:r>
            <a:r>
              <a:rPr lang="en-US" sz="1500" dirty="0">
                <a:hlinkClick r:id="rId8"/>
              </a:rPr>
              <a:t>https://www.rainbowresource.com/category/3481/One-Hour-Mysteries.html</a:t>
            </a:r>
            <a:endParaRPr lang="en-US" sz="1500" dirty="0"/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1500" dirty="0"/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1500" dirty="0"/>
              <a:t>Logic Safari:  </a:t>
            </a:r>
            <a:r>
              <a:rPr lang="en-US" sz="1500" dirty="0">
                <a:hlinkClick r:id="rId9"/>
              </a:rPr>
              <a:t>https://www.routledge.com/Logic-Safari-Book-1-Grades-2-3/Risby/p/book/9781593630898</a:t>
            </a:r>
            <a:endParaRPr lang="en-US" sz="1500" dirty="0"/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1500" dirty="0"/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1500" dirty="0"/>
              <a:t>Exemplars: </a:t>
            </a:r>
            <a:r>
              <a:rPr lang="en-US" sz="1500" dirty="0">
                <a:hlinkClick r:id="rId10"/>
              </a:rPr>
              <a:t>https://exemplars.com/</a:t>
            </a:r>
            <a:endParaRPr lang="en-US" sz="1500" dirty="0"/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1500" dirty="0"/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1500" dirty="0"/>
              <a:t>Noetic Math: </a:t>
            </a:r>
            <a:r>
              <a:rPr lang="en-US" sz="1500" dirty="0">
                <a:hlinkClick r:id="rId11"/>
              </a:rPr>
              <a:t>https://www.noetic-learning.com/</a:t>
            </a:r>
            <a:endParaRPr lang="en-US" sz="1500" dirty="0"/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endParaRPr lang="en-US" sz="1500" dirty="0"/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1500" dirty="0"/>
              <a:t>Math Challenge 24:  </a:t>
            </a:r>
            <a:r>
              <a:rPr lang="en-US" sz="1600" dirty="0">
                <a:hlinkClick r:id="rId12"/>
              </a:rPr>
              <a:t>24 Challenge® Math Program (24game.com)</a:t>
            </a:r>
            <a:endParaRPr lang="en-US" sz="1500" dirty="0"/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1500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A218FBC-B2D6-48CA-9289-C4110162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1293" y="6229681"/>
            <a:ext cx="342900" cy="457200"/>
          </a:xfrm>
          <a:prstGeom prst="ellipse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DED9084-49DA-4911-ACB7-5F9E4DEFA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3188" y="6258874"/>
            <a:ext cx="299110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5265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A3D0CE2-91FF-49B3-A5D8-181E900D7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1346946"/>
            <a:ext cx="7667244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AEBD96-C315-4F53-9D9E-0E20E993E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4299696"/>
            <a:ext cx="7667244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916AAA-66F6-4DFA-88ED-7E27CF6B8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1484779"/>
            <a:ext cx="7667244" cy="2743200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137D43F-BAD6-47F1-AA65-AEEA38A2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36911" y="4068923"/>
            <a:ext cx="810678" cy="1080902"/>
            <a:chOff x="9685338" y="4460675"/>
            <a:chExt cx="1080904" cy="108090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512C9B2-6B22-4211-A940-FCD7C2CD0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5F7DB84-CDE7-46F8-90DD-9D048A7D5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8035907-EB9C-4E11-8A9B-D25B0AD8D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914171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5545000" y="2230141"/>
            <a:ext cx="3545958" cy="77050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000" dirty="0">
                <a:solidFill>
                  <a:schemeClr val="tx2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ffairwe</a:t>
            </a:r>
            <a:r>
              <a:rPr lang="en-US" sz="2000" cap="none" dirty="0">
                <a:solidFill>
                  <a:schemeClr val="tx2"/>
                </a:solidFill>
                <a:effectLst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@nps.k12.va.us</a:t>
            </a:r>
            <a:r>
              <a:rPr lang="en-US" sz="2000" dirty="0">
                <a:solidFill>
                  <a:schemeClr val="tx2"/>
                </a:solidFill>
              </a:rPr>
              <a:t> </a:t>
            </a:r>
            <a:endParaRPr lang="en-US" sz="2000" cap="none" dirty="0">
              <a:solidFill>
                <a:schemeClr val="tx2"/>
              </a:solidFill>
              <a:effectLst/>
              <a:hlinkClick r:id="rId7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4CFDD4A-4FA1-4CD9-90D5-E253C2040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6113" y="720071"/>
            <a:ext cx="4063401" cy="5417858"/>
            <a:chOff x="1311770" y="720071"/>
            <a:chExt cx="5417868" cy="5417858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AB5B6FA-7B4F-437A-9C78-144C7DCD1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1770" y="720071"/>
              <a:ext cx="5417868" cy="5417858"/>
            </a:xfrm>
            <a:prstGeom prst="ellipse">
              <a:avLst/>
            </a:prstGeom>
            <a:blipFill dpi="0" rotWithShape="1">
              <a:blip r:embed="rId8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4199C21-6AE0-4F6F-AA96-6FFF97BB9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8390" y="1006688"/>
              <a:ext cx="4844628" cy="4844620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8130" y="1316890"/>
            <a:ext cx="3454795" cy="42242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200" dirty="0">
                <a:solidFill>
                  <a:srgbClr val="FFFFFF"/>
                </a:solidFill>
              </a:rPr>
              <a:t>E-mail is the easiest way to reach us: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9C69FA7-0958-4ED9-A0DF-E87A0C137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01706" y="3398742"/>
            <a:ext cx="3657600" cy="60512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136101-DC42-4E18-BC4B-205580BEDEAC}"/>
              </a:ext>
            </a:extLst>
          </p:cNvPr>
          <p:cNvSpPr txBox="1"/>
          <p:nvPr/>
        </p:nvSpPr>
        <p:spPr>
          <a:xfrm>
            <a:off x="5562207" y="2855332"/>
            <a:ext cx="4063401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Norview ES</a:t>
            </a:r>
          </a:p>
          <a:p>
            <a:r>
              <a:rPr lang="en-US" dirty="0"/>
              <a:t>757-852-4660</a:t>
            </a:r>
          </a:p>
          <a:p>
            <a:r>
              <a:rPr lang="en-US" dirty="0"/>
              <a:t>Ext. 3016 </a:t>
            </a:r>
          </a:p>
          <a:p>
            <a:r>
              <a:rPr lang="en-US" dirty="0"/>
              <a:t>Room #6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2FB0EF-2555-536A-66A3-E2B1084EE102}"/>
              </a:ext>
            </a:extLst>
          </p:cNvPr>
          <p:cNvSpPr txBox="1"/>
          <p:nvPr/>
        </p:nvSpPr>
        <p:spPr>
          <a:xfrm>
            <a:off x="5560762" y="2105684"/>
            <a:ext cx="2892613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/>
              <a:t>Ms. Fairweather</a:t>
            </a:r>
          </a:p>
        </p:txBody>
      </p:sp>
    </p:spTree>
    <p:extLst>
      <p:ext uri="{BB962C8B-B14F-4D97-AF65-F5344CB8AC3E}">
        <p14:creationId xmlns:p14="http://schemas.microsoft.com/office/powerpoint/2010/main" val="2492020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49A7D3-684C-4C59-A4B6-7B308A6AD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1346946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B1087B-C592-40E7-B532-60B453A2F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4299696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AE7447-E8F8-4A0F-9E3D-94842BFF8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1484779"/>
            <a:ext cx="7667244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5981F80-69EE-4E2B-82A8-47FDFD772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36911" y="4068923"/>
            <a:ext cx="810678" cy="1080902"/>
            <a:chOff x="9685338" y="4460675"/>
            <a:chExt cx="1080904" cy="1080902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6CE0473-0B07-47EE-A016-EBD87F2C8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DD0D1E4-DFCA-4DF0-9D37-571A5F529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DF3BDB2-0586-430E-811A-74BAFDEE6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171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21E305B-0351-4E03-8C1B-F23D3A346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3864" y="928117"/>
            <a:ext cx="497205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C848660-F9C2-4F86-A218-6AE0FB4CC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1002" y="1110053"/>
            <a:ext cx="4972879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FB81344-C60F-7F2B-6373-25CD7662A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6585" y="1500425"/>
            <a:ext cx="4542858" cy="392024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571500" indent="-571500" algn="l">
              <a:lnSpc>
                <a:spcPct val="80000"/>
              </a:lnSpc>
            </a:pPr>
            <a:br>
              <a:rPr lang="en-US" sz="28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</a:br>
            <a:r>
              <a:rPr lang="en-US" sz="28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	    Coming Soon!!!</a:t>
            </a:r>
            <a:br>
              <a:rPr lang="en-US" sz="28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</a:br>
            <a:br>
              <a:rPr lang="en-US" sz="28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</a:br>
            <a:r>
              <a:rPr lang="en-US" sz="28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      </a:t>
            </a:r>
            <a:r>
              <a:rPr lang="en-US" sz="20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Arts/Science Clubs</a:t>
            </a:r>
            <a:br>
              <a:rPr lang="en-US" sz="20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</a:br>
            <a:r>
              <a:rPr lang="en-US" sz="20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     24 Challenge Math Competition</a:t>
            </a:r>
            <a:br>
              <a:rPr lang="en-US" sz="20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</a:br>
            <a:r>
              <a:rPr lang="en-US" sz="20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            Chess Club </a:t>
            </a:r>
            <a:br>
              <a:rPr lang="en-US" sz="28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</a:br>
            <a:br>
              <a:rPr lang="en-US" sz="28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</a:br>
            <a:r>
              <a:rPr lang="en-US" sz="22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Reminder-Please return parent 	rubric &amp; permission test </a:t>
            </a:r>
            <a:br>
              <a:rPr lang="en-US" sz="22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</a:br>
            <a:r>
              <a:rPr lang="en-US" sz="22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                by 	   </a:t>
            </a:r>
            <a:br>
              <a:rPr lang="en-US" sz="22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</a:br>
            <a:r>
              <a:rPr lang="en-US" sz="22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        Monday, sept. 30,2024</a:t>
            </a:r>
            <a:r>
              <a:rPr lang="en-US" sz="28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!</a:t>
            </a:r>
            <a:br>
              <a:rPr lang="en-US" sz="28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</a:br>
            <a:br>
              <a:rPr lang="en-US" sz="28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</a:br>
            <a:endParaRPr lang="en-US" sz="2800" dirty="0">
              <a:blipFill dpi="0" rotWithShape="1">
                <a:blip r:embed="rId4"/>
                <a:srcRect/>
                <a:tile tx="6350" ty="-127000" sx="65000" sy="64000" flip="none" algn="tl"/>
              </a:blip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CABD882-B7CE-4433-B509-99205DB70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3864" y="5780565"/>
            <a:ext cx="497205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9F6A645-6137-4F43-8E88-D91CC337D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35190" y="5257800"/>
            <a:ext cx="810678" cy="1080902"/>
            <a:chOff x="9685338" y="4460675"/>
            <a:chExt cx="1080904" cy="1080902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A2C783A-4EEE-481B-815A-A1BB14F4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0186437-0053-4886-B612-804E4DC903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1" name="Graphic 10" descr="Chess Pieces">
            <a:extLst>
              <a:ext uri="{FF2B5EF4-FFF2-40B4-BE49-F238E27FC236}">
                <a16:creationId xmlns:a16="http://schemas.microsoft.com/office/drawing/2014/main" id="{DA113A1B-4808-3229-5E3D-D79299B719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0436" y="2113410"/>
            <a:ext cx="2562544" cy="2562544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06A77A-72C9-2F4C-750B-263E9CE704B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7194042" y="5477256"/>
            <a:ext cx="895401" cy="6400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D76B855D-E9CC-4FF8-AD85-6CDC7B89A0DE}" type="slidenum">
              <a:rPr lang="en-US" sz="2800">
                <a:solidFill>
                  <a:srgbClr val="FFFFFF"/>
                </a:solidFill>
                <a:latin typeface="+mj-lt"/>
              </a:rPr>
              <a:pPr defTabSz="914400">
                <a:spcAft>
                  <a:spcPts val="600"/>
                </a:spcAft>
                <a:defRPr/>
              </a:pPr>
              <a:t>14</a:t>
            </a:fld>
            <a:endParaRPr lang="en-US" sz="280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B823E6-6E7B-F8FC-230D-20BAE406A17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816102" y="6272784"/>
            <a:ext cx="474573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r>
              <a:rPr lang="en-US" sz="1100" kern="1200" cap="none" spc="0" baseline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4245CD-58A1-7759-508F-9CCD46400E69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973318" y="6272784"/>
            <a:ext cx="245516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r>
              <a:rPr lang="en-US" sz="1100">
                <a:solidFill>
                  <a:schemeClr val="tx2"/>
                </a:solidFill>
              </a:rPr>
              <a:t>9/3/20XX</a:t>
            </a:r>
          </a:p>
        </p:txBody>
      </p:sp>
    </p:spTree>
    <p:extLst>
      <p:ext uri="{BB962C8B-B14F-4D97-AF65-F5344CB8AC3E}">
        <p14:creationId xmlns:p14="http://schemas.microsoft.com/office/powerpoint/2010/main" val="26548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boy playing in playground in front of apartment building&#10;">
            <a:extLst>
              <a:ext uri="{FF2B5EF4-FFF2-40B4-BE49-F238E27FC236}">
                <a16:creationId xmlns:a16="http://schemas.microsoft.com/office/drawing/2014/main" id="{5F329689-9BAF-4AE6-BA67-6C34B1AEE85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12500" r="12500"/>
          <a:stretch/>
        </p:blipFill>
        <p:spPr/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4E808D1D-FE92-499E-982B-315DCF987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way to get started is to quit talking and begin doing.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3EE02E7-DD32-447E-A951-9BFA2CED01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Walt Disney</a:t>
            </a:r>
          </a:p>
          <a:p>
            <a:endParaRPr lang="en-US" dirty="0"/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629F4044-902D-4034-8E90-44E0F885EE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Calibri" panose="020F0502020204030204"/>
              </a:rPr>
              <a:t>9/3/20XX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439BF4B2-6931-43C1-8924-3E02FA60CF6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Calibri" panose="020F0502020204030204"/>
              </a:rPr>
              <a:t>Presentation Title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7728248D-4FCB-429D-AC4B-09580B54580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76B855D-E9CC-4FF8-AD85-6CDC7B89A0DE}" type="slidenum">
              <a:rPr lang="en-US" smtClean="0">
                <a:latin typeface="Calibri" panose="020F0502020204030204"/>
              </a:rPr>
              <a:pPr>
                <a:defRPr/>
              </a:pPr>
              <a:t>15</a:t>
            </a:fld>
            <a:endParaRPr lang="en-US" dirty="0">
              <a:latin typeface="Calibri" panose="020F0502020204030204"/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FE1CEAEF-A1EC-4CA7-BEC1-407418518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9366740" flipV="1">
            <a:off x="1955474" y="863522"/>
            <a:ext cx="5112197" cy="5112197"/>
          </a:xfrm>
          <a:prstGeom prst="arc">
            <a:avLst>
              <a:gd name="adj1" fmla="val 16200000"/>
              <a:gd name="adj2" fmla="val 20401595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FD37EC2-A256-4365-B98A-9FC89FE7E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15050" y="4314646"/>
            <a:ext cx="654774" cy="6370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6132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464119"/>
            <a:ext cx="7667244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601952"/>
            <a:ext cx="7667244" cy="1385874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2038655"/>
            <a:ext cx="7667244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802386" y="484632"/>
            <a:ext cx="75438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dirty="0"/>
              <a:t> who AM I !!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70C695DC-82F6-4061-B767-F11E869FD77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" r="644"/>
          <a:stretch/>
        </p:blipFill>
        <p:spPr>
          <a:xfrm>
            <a:off x="955924" y="2355274"/>
            <a:ext cx="3515811" cy="3596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33A07BC-AB9C-4C57-A726-1CA7E08FF3AA}"/>
              </a:ext>
            </a:extLst>
          </p:cNvPr>
          <p:cNvSpPr txBox="1"/>
          <p:nvPr/>
        </p:nvSpPr>
        <p:spPr>
          <a:xfrm>
            <a:off x="4872162" y="2320412"/>
            <a:ext cx="3474023" cy="38517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defTabSz="914400">
              <a:lnSpc>
                <a:spcPct val="90000"/>
              </a:lnSpc>
              <a:spcAft>
                <a:spcPts val="10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My name is Fonda Fairweather, and I have the honor of working with your gifted/emergent scholars this year. A little about me.  I have 35 years of teaching experience. I hold a Bachelor’s Degree from San Diego State University, a Master’s Degree in Reading from Grand Canyon University, an endorsement in Library Media from Old Dominion University, a Gifted Endorsement from Regent University, lifetime certification from the University of California San Diego for Gifted, and eight years of experience as a Gifted/Seminar teacher with San Diego Unified School District. I have worked for NPS for 25 years as a 5th-grade teacher, Library Media Specialist, and GRT.</a:t>
            </a:r>
            <a:endParaRPr lang="en-US" sz="1500" dirty="0">
              <a:effectLst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1293" y="6229681"/>
            <a:ext cx="342900" cy="457200"/>
          </a:xfrm>
          <a:prstGeom prst="ellipse">
            <a:avLst/>
          </a:prstGeom>
          <a:blipFill dpi="0"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3188" y="6258874"/>
            <a:ext cx="299110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BBC9B3-836E-45D4-AB90-417364462B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904" y="6172195"/>
            <a:ext cx="5749026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073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332CF-22B5-3C53-23AA-42EC3470A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13" y="484632"/>
            <a:ext cx="3556472" cy="19719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What is gifted services??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E5821A2D-F010-4C2B-8819-23281D9C7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"/>
            <a:ext cx="4571771" cy="6857997"/>
          </a:xfrm>
          <a:custGeom>
            <a:avLst/>
            <a:gdLst>
              <a:gd name="connsiteX0" fmla="*/ 3435036 w 6095695"/>
              <a:gd name="connsiteY0" fmla="*/ 0 h 6857997"/>
              <a:gd name="connsiteX1" fmla="*/ 4198562 w 6095695"/>
              <a:gd name="connsiteY1" fmla="*/ 0 h 6857997"/>
              <a:gd name="connsiteX2" fmla="*/ 4365987 w 6095695"/>
              <a:gd name="connsiteY2" fmla="*/ 128761 h 6857997"/>
              <a:gd name="connsiteX3" fmla="*/ 6095695 w 6095695"/>
              <a:gd name="connsiteY3" fmla="*/ 3718209 h 6857997"/>
              <a:gd name="connsiteX4" fmla="*/ 4860911 w 6095695"/>
              <a:gd name="connsiteY4" fmla="*/ 6845880 h 6857997"/>
              <a:gd name="connsiteX5" fmla="*/ 4849107 w 6095695"/>
              <a:gd name="connsiteY5" fmla="*/ 6857997 h 6857997"/>
              <a:gd name="connsiteX6" fmla="*/ 4253869 w 6095695"/>
              <a:gd name="connsiteY6" fmla="*/ 6857997 h 6857997"/>
              <a:gd name="connsiteX7" fmla="*/ 4409441 w 6095695"/>
              <a:gd name="connsiteY7" fmla="*/ 6719623 h 6857997"/>
              <a:gd name="connsiteX8" fmla="*/ 5679794 w 6095695"/>
              <a:gd name="connsiteY8" fmla="*/ 3718209 h 6857997"/>
              <a:gd name="connsiteX9" fmla="*/ 3591563 w 6095695"/>
              <a:gd name="connsiteY9" fmla="*/ 88079 h 6857997"/>
              <a:gd name="connsiteX10" fmla="*/ 0 w 6095695"/>
              <a:gd name="connsiteY10" fmla="*/ 0 h 6857997"/>
              <a:gd name="connsiteX11" fmla="*/ 3177466 w 6095695"/>
              <a:gd name="connsiteY11" fmla="*/ 0 h 6857997"/>
              <a:gd name="connsiteX12" fmla="*/ 3353291 w 6095695"/>
              <a:gd name="connsiteY12" fmla="*/ 88129 h 6857997"/>
              <a:gd name="connsiteX13" fmla="*/ 5560965 w 6095695"/>
              <a:gd name="connsiteY13" fmla="*/ 3718209 h 6857997"/>
              <a:gd name="connsiteX14" fmla="*/ 4325417 w 6095695"/>
              <a:gd name="connsiteY14" fmla="*/ 6637392 h 6857997"/>
              <a:gd name="connsiteX15" fmla="*/ 4077394 w 6095695"/>
              <a:gd name="connsiteY15" fmla="*/ 6857997 h 6857997"/>
              <a:gd name="connsiteX16" fmla="*/ 0 w 6095695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>
            <a:hlinkClick r:id="rId2"/>
            <a:extLst>
              <a:ext uri="{FF2B5EF4-FFF2-40B4-BE49-F238E27FC236}">
                <a16:creationId xmlns:a16="http://schemas.microsoft.com/office/drawing/2014/main" id="{8BEC167C-45B3-B820-ED3E-47042C8B68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21600000">
            <a:off x="228600" y="1752600"/>
            <a:ext cx="3469372" cy="13183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95EC9A-F5C6-C9E2-0C49-25972BA35850}"/>
              </a:ext>
            </a:extLst>
          </p:cNvPr>
          <p:cNvSpPr txBox="1"/>
          <p:nvPr/>
        </p:nvSpPr>
        <p:spPr>
          <a:xfrm>
            <a:off x="4789714" y="2456596"/>
            <a:ext cx="3556472" cy="371560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b="0" i="0" dirty="0">
                <a:effectLst/>
              </a:rPr>
              <a:t>The </a:t>
            </a:r>
            <a:r>
              <a:rPr lang="en-US" b="1" i="0" dirty="0">
                <a:effectLst/>
              </a:rPr>
              <a:t>Office of Gifted Education &amp; Academic Rigor Services </a:t>
            </a:r>
            <a:r>
              <a:rPr lang="en-US" b="0" i="0" dirty="0">
                <a:effectLst/>
              </a:rPr>
              <a:t>works to develop the gifts and talents evident in our children by working with all of our stakeholders to create a wide range of engaging learning experiences that nurture our students’ social, academic, and emotional growth.  </a:t>
            </a:r>
            <a:r>
              <a:rPr lang="en-US" b="1" i="0" u="sng" dirty="0">
                <a:effectLst/>
                <a:hlinkClick r:id="rId4"/>
              </a:rPr>
              <a:t>Watch "I Am Gifted“</a:t>
            </a:r>
            <a:endParaRPr lang="en-US" b="1" i="0" u="sng" dirty="0">
              <a:effectLst/>
            </a:endParaRP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b="1" u="sng" dirty="0"/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dirty="0">
                <a:hlinkClick r:id="rId2"/>
              </a:rPr>
              <a:t>Gifted Education &amp; Academic Rigor Services / Overview (npsk12.com)</a:t>
            </a:r>
            <a:endParaRPr lang="en-US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68B9961-F007-40D1-AF51-61B6DE510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9FDF494-C7FB-47DF-BD39-1F65FA550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A822E1C-4C1A-4BEE-B19C-0FFB2D57B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F26C1A62-8D72-5F7B-926E-8894E82A29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0497" y="3581400"/>
            <a:ext cx="2165575" cy="276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726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18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20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464119"/>
            <a:ext cx="7667244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8" name="Rectangle 22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601952"/>
            <a:ext cx="7667244" cy="1385874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9" name="Rectangle 24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2038655"/>
            <a:ext cx="7667244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386" y="484632"/>
            <a:ext cx="7543800" cy="1609344"/>
          </a:xfrm>
        </p:spPr>
        <p:txBody>
          <a:bodyPr>
            <a:normAutofit/>
          </a:bodyPr>
          <a:lstStyle/>
          <a:p>
            <a:r>
              <a:rPr lang="en-US"/>
              <a:t>What is my child’s identification and what does it mean?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386" y="2320412"/>
            <a:ext cx="7543800" cy="3851787"/>
          </a:xfrm>
        </p:spPr>
        <p:txBody>
          <a:bodyPr>
            <a:normAutofit fontScale="92500"/>
          </a:bodyPr>
          <a:lstStyle/>
          <a:p>
            <a:pPr>
              <a:buClr>
                <a:srgbClr val="83992A"/>
              </a:buClr>
              <a:buFont typeface="Arial" panose="020B0604020202020204" pitchFamily="34" charset="0"/>
              <a:buChar char="•"/>
            </a:pPr>
            <a:endParaRPr lang="en-US" sz="1700" dirty="0"/>
          </a:p>
          <a:p>
            <a:pPr lvl="0">
              <a:buClr>
                <a:srgbClr val="83992A"/>
              </a:buClr>
              <a:buFont typeface="Arial" panose="020B0604020202020204" pitchFamily="34" charset="0"/>
              <a:buChar char="•"/>
            </a:pPr>
            <a:r>
              <a:rPr lang="en-US" sz="1700" dirty="0"/>
              <a:t>Children are identified using 5 criteria: CogAT test scores, teacher rating form, parent rating form, portfolio and interview.(</a:t>
            </a:r>
            <a:r>
              <a:rPr lang="en-US" sz="1600" b="0" i="0" dirty="0">
                <a:solidFill>
                  <a:srgbClr val="202124"/>
                </a:solidFill>
                <a:effectLst/>
              </a:rPr>
              <a:t>The </a:t>
            </a:r>
            <a:r>
              <a:rPr lang="en-US" sz="1600" b="1" i="0" dirty="0">
                <a:solidFill>
                  <a:srgbClr val="202124"/>
                </a:solidFill>
                <a:effectLst/>
              </a:rPr>
              <a:t>Cognitive Abilities Test</a:t>
            </a:r>
            <a:r>
              <a:rPr lang="en-US" sz="1600" b="0" i="0" dirty="0">
                <a:solidFill>
                  <a:srgbClr val="202124"/>
                </a:solidFill>
                <a:effectLst/>
              </a:rPr>
              <a:t> (CogAT) is a multiple-choice K-12 assessment that measures reasoning skills with different types of verbal, quantitative, and nonverbal questions)</a:t>
            </a:r>
            <a:endParaRPr lang="en-US" sz="1700" dirty="0"/>
          </a:p>
          <a:p>
            <a:pPr lvl="0">
              <a:buClr>
                <a:srgbClr val="83992A"/>
              </a:buClr>
              <a:buFont typeface="Arial" panose="020B0604020202020204" pitchFamily="34" charset="0"/>
              <a:buChar char="•"/>
            </a:pPr>
            <a:r>
              <a:rPr lang="en-US" sz="1700" dirty="0"/>
              <a:t>Students who are identified gifted are identified in one of several ways: Reading, Math, Reading and Math, General Intellectual Aptitude (GIA).</a:t>
            </a:r>
          </a:p>
          <a:p>
            <a:pPr lvl="0">
              <a:buClr>
                <a:srgbClr val="83992A"/>
              </a:buClr>
              <a:buFont typeface="Arial" panose="020B0604020202020204" pitchFamily="34" charset="0"/>
              <a:buChar char="•"/>
            </a:pPr>
            <a:r>
              <a:rPr lang="en-US" sz="1700" dirty="0"/>
              <a:t>If a child has any of those identifications, he/she will receive gifted services. Your child’s ID can not be taken away; it will stay with them as long as they are in Norfolk Public Schools.</a:t>
            </a:r>
          </a:p>
          <a:p>
            <a:pPr lvl="0">
              <a:buClr>
                <a:srgbClr val="83992A"/>
              </a:buClr>
              <a:buFont typeface="Arial" panose="020B0604020202020204" pitchFamily="34" charset="0"/>
              <a:buChar char="•"/>
            </a:pPr>
            <a:r>
              <a:rPr lang="en-US" sz="1700" dirty="0"/>
              <a:t>Norfolk’s Local Plan for gifted education states that your child will be part of a cluster class and/or will receive services from the gifted teacher. </a:t>
            </a:r>
          </a:p>
          <a:p>
            <a:pPr lvl="0">
              <a:buClr>
                <a:srgbClr val="83992A"/>
              </a:buClr>
              <a:buFont typeface="Arial" panose="020B0604020202020204" pitchFamily="34" charset="0"/>
              <a:buChar char="•"/>
            </a:pPr>
            <a:r>
              <a:rPr lang="en-US" sz="1700" dirty="0"/>
              <a:t>Pull out or push in model; cluster grouping; collaboration</a:t>
            </a:r>
          </a:p>
          <a:p>
            <a:endParaRPr lang="en-US" sz="1700" dirty="0"/>
          </a:p>
        </p:txBody>
      </p:sp>
      <p:sp>
        <p:nvSpPr>
          <p:cNvPr id="50" name="Oval 26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1293" y="6229681"/>
            <a:ext cx="3429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51" name="Oval 28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3188" y="6258874"/>
            <a:ext cx="299110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277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6C91A-1A4E-9E5A-5275-AEF189132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Emergent scholar?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786AC-7EC0-1531-26D8-7F3098CF2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</a:rPr>
              <a:t>The Emergent Scholars program is all about supporting and nurturing the academic potential of young minds. 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</a:rPr>
              <a:t>We work to identify students who might not be considered for enrichment programs using traditional methods. 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</a:rPr>
              <a:t>Our goal is to empower underrepresented students, encourage and mentor them to take on challenging courses, and involve parents in the process.</a:t>
            </a:r>
          </a:p>
          <a:p>
            <a:r>
              <a:rPr lang="en-US" sz="2000" dirty="0"/>
              <a:t>If a child has any of those identifications, he/she will receive gifted services. The child’s ID can not be taken away; it will stay with them as long as they are in Norfolk Public Schools.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08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0633" y="533400"/>
            <a:ext cx="6798734" cy="1752600"/>
          </a:xfrm>
        </p:spPr>
        <p:txBody>
          <a:bodyPr>
            <a:normAutofit fontScale="90000"/>
          </a:bodyPr>
          <a:lstStyle/>
          <a:p>
            <a:r>
              <a:rPr lang="en-US" dirty="0"/>
              <a:t>How will my students</a:t>
            </a:r>
            <a:br>
              <a:rPr lang="en-US" dirty="0"/>
            </a:br>
            <a:r>
              <a:rPr lang="en-US" dirty="0"/>
              <a:t>receives </a:t>
            </a:r>
            <a:br>
              <a:rPr lang="en-US" dirty="0"/>
            </a:br>
            <a:r>
              <a:rPr lang="en-US" dirty="0"/>
              <a:t>gifted services?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10633" y="2191732"/>
            <a:ext cx="8123767" cy="4513868"/>
          </a:xfrm>
        </p:spPr>
        <p:txBody>
          <a:bodyPr>
            <a:normAutofit fontScale="85000" lnSpcReduction="20000"/>
          </a:bodyPr>
          <a:lstStyle/>
          <a:p>
            <a:pPr fontAlgn="base"/>
            <a:br>
              <a:rPr lang="en-US" b="0" dirty="0"/>
            </a:br>
            <a:r>
              <a:rPr lang="en-US" dirty="0"/>
              <a:t>Currently I am pushing into grades 1-5 classes for instruction.</a:t>
            </a:r>
          </a:p>
          <a:p>
            <a:pPr fontAlgn="base"/>
            <a:r>
              <a:rPr lang="en-US" dirty="0"/>
              <a:t>Norview ES(Monday-Friday) </a:t>
            </a:r>
          </a:p>
          <a:p>
            <a:pPr fontAlgn="base"/>
            <a:r>
              <a:rPr lang="en-US" dirty="0"/>
              <a:t>We will be using Google Classroom &amp; Canvas for asynchronous assignments. </a:t>
            </a:r>
          </a:p>
          <a:p>
            <a:pPr fontAlgn="base"/>
            <a:r>
              <a:rPr lang="en-US" dirty="0"/>
              <a:t>Google Classroom-</a:t>
            </a:r>
            <a:r>
              <a:rPr lang="en-US" u="sng" dirty="0">
                <a:hlinkClick r:id="rId3"/>
              </a:rPr>
              <a:t>https://classroom.google.com/c/MzQ1NDg4Mzg1OTY5</a:t>
            </a:r>
            <a:r>
              <a:rPr lang="en-US" dirty="0"/>
              <a:t> </a:t>
            </a:r>
          </a:p>
          <a:p>
            <a:pPr fontAlgn="base"/>
            <a:r>
              <a:rPr lang="en-US" dirty="0"/>
              <a:t>Canvas-</a:t>
            </a:r>
            <a:r>
              <a:rPr lang="en-US" u="sng" dirty="0">
                <a:hlinkClick r:id="rId4"/>
              </a:rPr>
              <a:t>Gifted Class &amp; Resources (instructure.com)</a:t>
            </a:r>
            <a:endParaRPr lang="en-US" dirty="0"/>
          </a:p>
          <a:p>
            <a:pPr fontAlgn="base"/>
            <a:r>
              <a:rPr lang="en-US" dirty="0"/>
              <a:t> A notice on ClassDojo for joining my Google Classroom </a:t>
            </a:r>
            <a:r>
              <a:rPr lang="en-US" dirty="0">
                <a:hlinkClick r:id="rId5"/>
              </a:rPr>
              <a:t>https://teach.classdojo.com/#/launchpad</a:t>
            </a:r>
            <a:r>
              <a:rPr lang="en-US" dirty="0"/>
              <a:t> /Canvas will go out tomorrow! ☺</a:t>
            </a:r>
          </a:p>
          <a:p>
            <a:pPr fontAlgn="base"/>
            <a:r>
              <a:rPr lang="en-US" dirty="0"/>
              <a:t>Additional information is posted on the school website under the Our Families tab </a:t>
            </a:r>
          </a:p>
          <a:p>
            <a:pPr fontAlgn="base"/>
            <a:r>
              <a:rPr lang="en-US" dirty="0"/>
              <a:t>Norview:  </a:t>
            </a:r>
            <a:r>
              <a:rPr lang="en-US" u="sng" dirty="0">
                <a:hlinkClick r:id="rId6"/>
              </a:rPr>
              <a:t>Norview Elementary School / Homepage (npsk12.com)</a:t>
            </a:r>
            <a:endParaRPr lang="en-US" dirty="0"/>
          </a:p>
          <a:p>
            <a:br>
              <a:rPr lang="en-US" b="0" dirty="0"/>
            </a:b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9440">
            <a:off x="6133756" y="485690"/>
            <a:ext cx="2817218" cy="1526932"/>
          </a:xfrm>
          <a:custGeom>
            <a:avLst/>
            <a:gdLst>
              <a:gd name="connsiteX0" fmla="*/ 0 w 2817218"/>
              <a:gd name="connsiteY0" fmla="*/ 0 h 1526932"/>
              <a:gd name="connsiteX1" fmla="*/ 507099 w 2817218"/>
              <a:gd name="connsiteY1" fmla="*/ 0 h 1526932"/>
              <a:gd name="connsiteX2" fmla="*/ 1098715 w 2817218"/>
              <a:gd name="connsiteY2" fmla="*/ 0 h 1526932"/>
              <a:gd name="connsiteX3" fmla="*/ 1718503 w 2817218"/>
              <a:gd name="connsiteY3" fmla="*/ 0 h 1526932"/>
              <a:gd name="connsiteX4" fmla="*/ 2281947 w 2817218"/>
              <a:gd name="connsiteY4" fmla="*/ 0 h 1526932"/>
              <a:gd name="connsiteX5" fmla="*/ 2817218 w 2817218"/>
              <a:gd name="connsiteY5" fmla="*/ 0 h 1526932"/>
              <a:gd name="connsiteX6" fmla="*/ 2817218 w 2817218"/>
              <a:gd name="connsiteY6" fmla="*/ 478439 h 1526932"/>
              <a:gd name="connsiteX7" fmla="*/ 2817218 w 2817218"/>
              <a:gd name="connsiteY7" fmla="*/ 956877 h 1526932"/>
              <a:gd name="connsiteX8" fmla="*/ 2817218 w 2817218"/>
              <a:gd name="connsiteY8" fmla="*/ 1526932 h 1526932"/>
              <a:gd name="connsiteX9" fmla="*/ 2310119 w 2817218"/>
              <a:gd name="connsiteY9" fmla="*/ 1526932 h 1526932"/>
              <a:gd name="connsiteX10" fmla="*/ 1803020 w 2817218"/>
              <a:gd name="connsiteY10" fmla="*/ 1526932 h 1526932"/>
              <a:gd name="connsiteX11" fmla="*/ 1239576 w 2817218"/>
              <a:gd name="connsiteY11" fmla="*/ 1526932 h 1526932"/>
              <a:gd name="connsiteX12" fmla="*/ 647960 w 2817218"/>
              <a:gd name="connsiteY12" fmla="*/ 1526932 h 1526932"/>
              <a:gd name="connsiteX13" fmla="*/ 0 w 2817218"/>
              <a:gd name="connsiteY13" fmla="*/ 1526932 h 1526932"/>
              <a:gd name="connsiteX14" fmla="*/ 0 w 2817218"/>
              <a:gd name="connsiteY14" fmla="*/ 987416 h 1526932"/>
              <a:gd name="connsiteX15" fmla="*/ 0 w 2817218"/>
              <a:gd name="connsiteY15" fmla="*/ 508977 h 1526932"/>
              <a:gd name="connsiteX16" fmla="*/ 0 w 2817218"/>
              <a:gd name="connsiteY16" fmla="*/ 0 h 1526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17218" h="1526932" fill="none" extrusionOk="0">
                <a:moveTo>
                  <a:pt x="0" y="0"/>
                </a:moveTo>
                <a:cubicBezTo>
                  <a:pt x="119539" y="20698"/>
                  <a:pt x="393563" y="7237"/>
                  <a:pt x="507099" y="0"/>
                </a:cubicBezTo>
                <a:cubicBezTo>
                  <a:pt x="620635" y="-7237"/>
                  <a:pt x="830876" y="6034"/>
                  <a:pt x="1098715" y="0"/>
                </a:cubicBezTo>
                <a:cubicBezTo>
                  <a:pt x="1366554" y="-6034"/>
                  <a:pt x="1455134" y="-26555"/>
                  <a:pt x="1718503" y="0"/>
                </a:cubicBezTo>
                <a:cubicBezTo>
                  <a:pt x="1981872" y="26555"/>
                  <a:pt x="2011614" y="-7556"/>
                  <a:pt x="2281947" y="0"/>
                </a:cubicBezTo>
                <a:cubicBezTo>
                  <a:pt x="2552280" y="7556"/>
                  <a:pt x="2642289" y="-12098"/>
                  <a:pt x="2817218" y="0"/>
                </a:cubicBezTo>
                <a:cubicBezTo>
                  <a:pt x="2812134" y="118265"/>
                  <a:pt x="2819788" y="276325"/>
                  <a:pt x="2817218" y="478439"/>
                </a:cubicBezTo>
                <a:cubicBezTo>
                  <a:pt x="2814648" y="680553"/>
                  <a:pt x="2794483" y="851919"/>
                  <a:pt x="2817218" y="956877"/>
                </a:cubicBezTo>
                <a:cubicBezTo>
                  <a:pt x="2839953" y="1061835"/>
                  <a:pt x="2840013" y="1324930"/>
                  <a:pt x="2817218" y="1526932"/>
                </a:cubicBezTo>
                <a:cubicBezTo>
                  <a:pt x="2595763" y="1541263"/>
                  <a:pt x="2559865" y="1537528"/>
                  <a:pt x="2310119" y="1526932"/>
                </a:cubicBezTo>
                <a:cubicBezTo>
                  <a:pt x="2060373" y="1516336"/>
                  <a:pt x="1918760" y="1524656"/>
                  <a:pt x="1803020" y="1526932"/>
                </a:cubicBezTo>
                <a:cubicBezTo>
                  <a:pt x="1687280" y="1529208"/>
                  <a:pt x="1492939" y="1516186"/>
                  <a:pt x="1239576" y="1526932"/>
                </a:cubicBezTo>
                <a:cubicBezTo>
                  <a:pt x="986213" y="1537678"/>
                  <a:pt x="925768" y="1549702"/>
                  <a:pt x="647960" y="1526932"/>
                </a:cubicBezTo>
                <a:cubicBezTo>
                  <a:pt x="370152" y="1504162"/>
                  <a:pt x="247046" y="1508082"/>
                  <a:pt x="0" y="1526932"/>
                </a:cubicBezTo>
                <a:cubicBezTo>
                  <a:pt x="8065" y="1335415"/>
                  <a:pt x="12991" y="1236385"/>
                  <a:pt x="0" y="987416"/>
                </a:cubicBezTo>
                <a:cubicBezTo>
                  <a:pt x="-12991" y="738447"/>
                  <a:pt x="-18508" y="606235"/>
                  <a:pt x="0" y="508977"/>
                </a:cubicBezTo>
                <a:cubicBezTo>
                  <a:pt x="18508" y="411719"/>
                  <a:pt x="-16392" y="136098"/>
                  <a:pt x="0" y="0"/>
                </a:cubicBezTo>
                <a:close/>
              </a:path>
              <a:path w="2817218" h="1526932" stroke="0" extrusionOk="0">
                <a:moveTo>
                  <a:pt x="0" y="0"/>
                </a:moveTo>
                <a:cubicBezTo>
                  <a:pt x="179738" y="-21951"/>
                  <a:pt x="268995" y="-9884"/>
                  <a:pt x="478927" y="0"/>
                </a:cubicBezTo>
                <a:cubicBezTo>
                  <a:pt x="688859" y="9884"/>
                  <a:pt x="822187" y="11788"/>
                  <a:pt x="986026" y="0"/>
                </a:cubicBezTo>
                <a:cubicBezTo>
                  <a:pt x="1149865" y="-11788"/>
                  <a:pt x="1309160" y="-6467"/>
                  <a:pt x="1605814" y="0"/>
                </a:cubicBezTo>
                <a:cubicBezTo>
                  <a:pt x="1902468" y="6467"/>
                  <a:pt x="1915715" y="7580"/>
                  <a:pt x="2141086" y="0"/>
                </a:cubicBezTo>
                <a:cubicBezTo>
                  <a:pt x="2366457" y="-7580"/>
                  <a:pt x="2510363" y="11789"/>
                  <a:pt x="2817218" y="0"/>
                </a:cubicBezTo>
                <a:cubicBezTo>
                  <a:pt x="2808964" y="201850"/>
                  <a:pt x="2830878" y="306597"/>
                  <a:pt x="2817218" y="463169"/>
                </a:cubicBezTo>
                <a:cubicBezTo>
                  <a:pt x="2803558" y="619741"/>
                  <a:pt x="2835693" y="718848"/>
                  <a:pt x="2817218" y="972147"/>
                </a:cubicBezTo>
                <a:cubicBezTo>
                  <a:pt x="2798743" y="1225446"/>
                  <a:pt x="2819371" y="1351816"/>
                  <a:pt x="2817218" y="1526932"/>
                </a:cubicBezTo>
                <a:cubicBezTo>
                  <a:pt x="2678879" y="1526332"/>
                  <a:pt x="2350414" y="1519369"/>
                  <a:pt x="2197430" y="1526932"/>
                </a:cubicBezTo>
                <a:cubicBezTo>
                  <a:pt x="2044446" y="1534495"/>
                  <a:pt x="1804357" y="1525519"/>
                  <a:pt x="1690331" y="1526932"/>
                </a:cubicBezTo>
                <a:cubicBezTo>
                  <a:pt x="1576305" y="1528345"/>
                  <a:pt x="1281889" y="1499103"/>
                  <a:pt x="1126887" y="1526932"/>
                </a:cubicBezTo>
                <a:cubicBezTo>
                  <a:pt x="971885" y="1554761"/>
                  <a:pt x="735088" y="1508881"/>
                  <a:pt x="619788" y="1526932"/>
                </a:cubicBezTo>
                <a:cubicBezTo>
                  <a:pt x="504488" y="1544983"/>
                  <a:pt x="174657" y="1551377"/>
                  <a:pt x="0" y="1526932"/>
                </a:cubicBezTo>
                <a:cubicBezTo>
                  <a:pt x="-19952" y="1407676"/>
                  <a:pt x="-2451" y="1096884"/>
                  <a:pt x="0" y="987416"/>
                </a:cubicBezTo>
                <a:cubicBezTo>
                  <a:pt x="2451" y="877948"/>
                  <a:pt x="15221" y="647698"/>
                  <a:pt x="0" y="508977"/>
                </a:cubicBezTo>
                <a:cubicBezTo>
                  <a:pt x="-15221" y="370256"/>
                  <a:pt x="16025" y="169832"/>
                  <a:pt x="0" y="0"/>
                </a:cubicBezTo>
                <a:close/>
              </a:path>
            </a:pathLst>
          </a:custGeom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427782976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531302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32FD491-28F3-42E7-AEBF-A9E3C462C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D016B6E-F283-4CFB-9099-05C8DA6AB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2D0360E-345F-4790-B0A0-03ADC36B5E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FCA88C2-C73C-4062-A097-8FBCE3090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3981C21-E132-4402-B31B-D725C1CE7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203" y="653241"/>
            <a:ext cx="8181594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A685C77-4E84-486A-9AE5-F3635BE98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201" y="822324"/>
            <a:ext cx="3862197" cy="5228279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24043" y="1465790"/>
            <a:ext cx="3757861" cy="3931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cap="all" dirty="0">
                <a:ln w="3175" cmpd="sng">
                  <a:noFill/>
                </a:ln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How will I know how </a:t>
            </a:r>
            <a:endParaRPr lang="en-US" sz="5200" cap="all">
              <a:ln w="3175" cmpd="sng">
                <a:noFill/>
              </a:ln>
              <a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tile tx="6350" ty="-127000" sx="65000" sy="64000" flip="none" algn="tl"/>
              </a:blipFill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cap="all" dirty="0">
                <a:ln w="3175" cmpd="sng">
                  <a:noFill/>
                </a:ln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my child/student</a:t>
            </a:r>
            <a:endParaRPr lang="en-US" sz="5200" cap="all" dirty="0">
              <a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tile tx="6350" ty="-127000" sx="65000" sy="64000" flip="none" algn="tl"/>
              </a:blipFill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cap="all" dirty="0">
                <a:ln w="3175" cmpd="sng">
                  <a:noFill/>
                </a:ln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is doing in</a:t>
            </a:r>
            <a:endParaRPr lang="en-US" sz="5200" cap="all" dirty="0">
              <a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tile tx="6350" ty="-127000" sx="65000" sy="64000" flip="none" algn="tl"/>
              </a:blipFill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cap="all" dirty="0">
                <a:ln w="3175" cmpd="sng">
                  <a:noFill/>
                </a:ln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gifted?</a:t>
            </a:r>
            <a:endParaRPr lang="en-US" sz="5200" cap="all" dirty="0">
              <a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tile tx="6350" ty="-127000" sx="65000" sy="64000" flip="none" algn="tl"/>
              </a:blipFill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13299" y="1359090"/>
            <a:ext cx="3849499" cy="40480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lvl="0" indent="-182880" defTabSz="9144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dirty="0"/>
              <a:t>I do not give grades; however, I do give a </a:t>
            </a:r>
            <a:r>
              <a:rPr lang="en-US" b="1" dirty="0"/>
              <a:t>progress report or quarterly evaluation. </a:t>
            </a:r>
          </a:p>
          <a:p>
            <a:pPr marL="285750" lvl="0" indent="-182880" defTabSz="9144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dirty="0"/>
              <a:t>I collaborate with the classroom teacher about behavior and academics. Classroom grades are PRIORITY!</a:t>
            </a:r>
          </a:p>
          <a:p>
            <a:pPr marL="285750" lvl="0" indent="-182880" defTabSz="9144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dirty="0"/>
              <a:t>Communication with parents: Class Dojo for progress reports, notes and/or phone calls, email as needed.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55C1C3E-5158-47F3-8FD9-14B22C3E6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203" y="6121662"/>
            <a:ext cx="8181594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666F8AF1-E353-45F4-94A7-46D053EE44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616" y="4915440"/>
            <a:ext cx="17430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873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32FD491-28F3-42E7-AEBF-A9E3C462C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D016B6E-F283-4CFB-9099-05C8DA6AB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2D0360E-345F-4790-B0A0-03ADC36B5E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FCA88C2-C73C-4062-A097-8FBCE3090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981C21-E132-4402-B31B-D725C1CE7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203" y="653241"/>
            <a:ext cx="8181594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A685C77-4E84-486A-9AE5-F3635BE98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201" y="822324"/>
            <a:ext cx="3862197" cy="5228279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914400"/>
            <a:ext cx="3493897" cy="5136203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Testing</a:t>
            </a:r>
            <a:br>
              <a:rPr lang="en-US" sz="2400" b="1" dirty="0"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</a:br>
            <a:br>
              <a:rPr lang="en-US" sz="2400" dirty="0"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</a:br>
            <a:r>
              <a:rPr lang="en-US" sz="2400" dirty="0"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When testing is going on, we will not have groups. I will notify you on Class Tag or Class Dojo. However, I will collaborate with teachers about assignments and there may be some asynchronous work on Canvas &amp; google classroom.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13299" y="1359090"/>
            <a:ext cx="3849499" cy="4048046"/>
          </a:xfrm>
        </p:spPr>
        <p:txBody>
          <a:bodyPr vert="horz" lIns="91440" tIns="45720" rIns="91440" bIns="45720" rtlCol="0" anchor="ctr">
            <a:noAutofit/>
          </a:bodyPr>
          <a:lstStyle/>
          <a:p>
            <a:pPr indent="-182880">
              <a:buFont typeface="Wingdings" pitchFamily="2" charset="2"/>
              <a:buChar char="§"/>
            </a:pPr>
            <a:endParaRPr lang="en-US" sz="2400" dirty="0"/>
          </a:p>
          <a:p>
            <a:pPr indent="-182880">
              <a:buClr>
                <a:srgbClr val="9E3611"/>
              </a:buClr>
              <a:buFont typeface="Wingdings" pitchFamily="2" charset="2"/>
              <a:buChar char="§"/>
            </a:pPr>
            <a:r>
              <a:rPr lang="en-US" sz="2400" dirty="0"/>
              <a:t>September:  Soliciting for students to test(GEMS)</a:t>
            </a:r>
            <a:endParaRPr lang="en-US" dirty="0"/>
          </a:p>
          <a:p>
            <a:pPr indent="-182880">
              <a:buFont typeface="Wingdings" pitchFamily="2" charset="2"/>
              <a:buChar char="§"/>
            </a:pPr>
            <a:r>
              <a:rPr lang="en-US" sz="2400" dirty="0"/>
              <a:t>November: Gifted testing for referred students in grades 2-5</a:t>
            </a:r>
          </a:p>
          <a:p>
            <a:pPr indent="-182880">
              <a:buFont typeface="Wingdings" pitchFamily="2" charset="2"/>
              <a:buChar char="§"/>
            </a:pPr>
            <a:r>
              <a:rPr lang="en-US" sz="2400" dirty="0"/>
              <a:t>February: Gifted testing for all first-grade students</a:t>
            </a:r>
          </a:p>
          <a:p>
            <a:pPr indent="-182880">
              <a:buFont typeface="Wingdings" pitchFamily="2" charset="2"/>
              <a:buChar char="§"/>
            </a:pPr>
            <a:r>
              <a:rPr lang="en-US" sz="2400" dirty="0"/>
              <a:t>May:  SOLs</a:t>
            </a:r>
          </a:p>
          <a:p>
            <a:pPr indent="-182880">
              <a:buFont typeface="Wingdings" pitchFamily="2" charset="2"/>
              <a:buChar char="§"/>
            </a:pPr>
            <a:r>
              <a:rPr lang="en-US" sz="2400" dirty="0"/>
              <a:t>Classroom testing (STAR, benchmarks, etc.)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55C1C3E-5158-47F3-8FD9-14B22C3E6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203" y="6121662"/>
            <a:ext cx="8181594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997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75000"/>
                <a:shade val="58000"/>
                <a:satMod val="120000"/>
              </a:schemeClr>
              <a:schemeClr val="bg1">
                <a:tint val="50000"/>
                <a:shade val="96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7">
            <a:extLst>
              <a:ext uri="{FF2B5EF4-FFF2-40B4-BE49-F238E27FC236}">
                <a16:creationId xmlns:a16="http://schemas.microsoft.com/office/drawing/2014/main" id="{3E9FBC8E-8666-4442-8D7D-B250510CD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263" y="2005"/>
            <a:ext cx="8181474" cy="6853991"/>
          </a:xfrm>
          <a:custGeom>
            <a:avLst/>
            <a:gdLst>
              <a:gd name="connsiteX0" fmla="*/ 9059740 w 10908632"/>
              <a:gd name="connsiteY0" fmla="*/ 0 h 6853991"/>
              <a:gd name="connsiteX1" fmla="*/ 9694921 w 10908632"/>
              <a:gd name="connsiteY1" fmla="*/ 0 h 6853991"/>
              <a:gd name="connsiteX2" fmla="*/ 9825053 w 10908632"/>
              <a:gd name="connsiteY2" fmla="*/ 165594 h 6853991"/>
              <a:gd name="connsiteX3" fmla="*/ 10908632 w 10908632"/>
              <a:gd name="connsiteY3" fmla="*/ 3429000 h 6853991"/>
              <a:gd name="connsiteX4" fmla="*/ 9825053 w 10908632"/>
              <a:gd name="connsiteY4" fmla="*/ 6692406 h 6853991"/>
              <a:gd name="connsiteX5" fmla="*/ 9698072 w 10908632"/>
              <a:gd name="connsiteY5" fmla="*/ 6853991 h 6853991"/>
              <a:gd name="connsiteX6" fmla="*/ 9063562 w 10908632"/>
              <a:gd name="connsiteY6" fmla="*/ 6853991 h 6853991"/>
              <a:gd name="connsiteX7" fmla="*/ 9138428 w 10908632"/>
              <a:gd name="connsiteY7" fmla="*/ 6775466 h 6853991"/>
              <a:gd name="connsiteX8" fmla="*/ 10431379 w 10908632"/>
              <a:gd name="connsiteY8" fmla="*/ 3429000 h 6853991"/>
              <a:gd name="connsiteX9" fmla="*/ 9138428 w 10908632"/>
              <a:gd name="connsiteY9" fmla="*/ 82534 h 6853991"/>
              <a:gd name="connsiteX10" fmla="*/ 2037821 w 10908632"/>
              <a:gd name="connsiteY10" fmla="*/ 0 h 6853991"/>
              <a:gd name="connsiteX11" fmla="*/ 8870811 w 10908632"/>
              <a:gd name="connsiteY11" fmla="*/ 0 h 6853991"/>
              <a:gd name="connsiteX12" fmla="*/ 8877212 w 10908632"/>
              <a:gd name="connsiteY12" fmla="*/ 6103 h 6853991"/>
              <a:gd name="connsiteX13" fmla="*/ 10295021 w 10908632"/>
              <a:gd name="connsiteY13" fmla="*/ 3429000 h 6853991"/>
              <a:gd name="connsiteX14" fmla="*/ 8877212 w 10908632"/>
              <a:gd name="connsiteY14" fmla="*/ 6851897 h 6853991"/>
              <a:gd name="connsiteX15" fmla="*/ 8875015 w 10908632"/>
              <a:gd name="connsiteY15" fmla="*/ 6853991 h 6853991"/>
              <a:gd name="connsiteX16" fmla="*/ 2033617 w 10908632"/>
              <a:gd name="connsiteY16" fmla="*/ 6853991 h 6853991"/>
              <a:gd name="connsiteX17" fmla="*/ 2031421 w 10908632"/>
              <a:gd name="connsiteY17" fmla="*/ 6851897 h 6853991"/>
              <a:gd name="connsiteX18" fmla="*/ 613611 w 10908632"/>
              <a:gd name="connsiteY18" fmla="*/ 3429000 h 6853991"/>
              <a:gd name="connsiteX19" fmla="*/ 2031420 w 10908632"/>
              <a:gd name="connsiteY19" fmla="*/ 6103 h 6853991"/>
              <a:gd name="connsiteX20" fmla="*/ 1213711 w 10908632"/>
              <a:gd name="connsiteY20" fmla="*/ 0 h 6853991"/>
              <a:gd name="connsiteX21" fmla="*/ 1848893 w 10908632"/>
              <a:gd name="connsiteY21" fmla="*/ 0 h 6853991"/>
              <a:gd name="connsiteX22" fmla="*/ 1770204 w 10908632"/>
              <a:gd name="connsiteY22" fmla="*/ 82534 h 6853991"/>
              <a:gd name="connsiteX23" fmla="*/ 477253 w 10908632"/>
              <a:gd name="connsiteY23" fmla="*/ 3429000 h 6853991"/>
              <a:gd name="connsiteX24" fmla="*/ 1770204 w 10908632"/>
              <a:gd name="connsiteY24" fmla="*/ 6775466 h 6853991"/>
              <a:gd name="connsiteX25" fmla="*/ 1845071 w 10908632"/>
              <a:gd name="connsiteY25" fmla="*/ 6853991 h 6853991"/>
              <a:gd name="connsiteX26" fmla="*/ 1210561 w 10908632"/>
              <a:gd name="connsiteY26" fmla="*/ 6853991 h 6853991"/>
              <a:gd name="connsiteX27" fmla="*/ 1083579 w 10908632"/>
              <a:gd name="connsiteY27" fmla="*/ 6692406 h 6853991"/>
              <a:gd name="connsiteX28" fmla="*/ 0 w 10908632"/>
              <a:gd name="connsiteY28" fmla="*/ 3429000 h 6853991"/>
              <a:gd name="connsiteX29" fmla="*/ 1083579 w 10908632"/>
              <a:gd name="connsiteY29" fmla="*/ 165594 h 685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0908632" h="6853991">
                <a:moveTo>
                  <a:pt x="9059740" y="0"/>
                </a:moveTo>
                <a:lnTo>
                  <a:pt x="9694921" y="0"/>
                </a:lnTo>
                <a:lnTo>
                  <a:pt x="9825053" y="165594"/>
                </a:lnTo>
                <a:cubicBezTo>
                  <a:pt x="10505610" y="1075607"/>
                  <a:pt x="10908632" y="2205238"/>
                  <a:pt x="10908632" y="3429000"/>
                </a:cubicBezTo>
                <a:cubicBezTo>
                  <a:pt x="10908632" y="4652762"/>
                  <a:pt x="10505610" y="5782393"/>
                  <a:pt x="9825053" y="6692406"/>
                </a:cubicBezTo>
                <a:lnTo>
                  <a:pt x="9698072" y="6853991"/>
                </a:lnTo>
                <a:lnTo>
                  <a:pt x="9063562" y="6853991"/>
                </a:lnTo>
                <a:lnTo>
                  <a:pt x="9138428" y="6775466"/>
                </a:lnTo>
                <a:cubicBezTo>
                  <a:pt x="9941761" y="5891604"/>
                  <a:pt x="10431379" y="4717480"/>
                  <a:pt x="10431379" y="3429000"/>
                </a:cubicBezTo>
                <a:cubicBezTo>
                  <a:pt x="10431379" y="2140521"/>
                  <a:pt x="9941761" y="966397"/>
                  <a:pt x="9138428" y="82534"/>
                </a:cubicBezTo>
                <a:close/>
                <a:moveTo>
                  <a:pt x="2037821" y="0"/>
                </a:moveTo>
                <a:lnTo>
                  <a:pt x="8870811" y="0"/>
                </a:lnTo>
                <a:lnTo>
                  <a:pt x="8877212" y="6103"/>
                </a:lnTo>
                <a:cubicBezTo>
                  <a:pt x="9753207" y="882099"/>
                  <a:pt x="10295021" y="2092275"/>
                  <a:pt x="10295021" y="3429000"/>
                </a:cubicBezTo>
                <a:cubicBezTo>
                  <a:pt x="10295021" y="4765725"/>
                  <a:pt x="9753207" y="5975902"/>
                  <a:pt x="8877212" y="6851897"/>
                </a:cubicBezTo>
                <a:lnTo>
                  <a:pt x="8875015" y="6853991"/>
                </a:lnTo>
                <a:lnTo>
                  <a:pt x="2033617" y="6853991"/>
                </a:lnTo>
                <a:lnTo>
                  <a:pt x="2031421" y="6851897"/>
                </a:lnTo>
                <a:cubicBezTo>
                  <a:pt x="1155426" y="5975902"/>
                  <a:pt x="613611" y="4765725"/>
                  <a:pt x="613611" y="3429000"/>
                </a:cubicBezTo>
                <a:cubicBezTo>
                  <a:pt x="613611" y="2092275"/>
                  <a:pt x="1155425" y="882099"/>
                  <a:pt x="2031420" y="6103"/>
                </a:cubicBezTo>
                <a:close/>
                <a:moveTo>
                  <a:pt x="1213711" y="0"/>
                </a:moveTo>
                <a:lnTo>
                  <a:pt x="1848893" y="0"/>
                </a:lnTo>
                <a:lnTo>
                  <a:pt x="1770204" y="82534"/>
                </a:lnTo>
                <a:cubicBezTo>
                  <a:pt x="966871" y="966397"/>
                  <a:pt x="477253" y="2140521"/>
                  <a:pt x="477253" y="3429000"/>
                </a:cubicBezTo>
                <a:cubicBezTo>
                  <a:pt x="477253" y="4717480"/>
                  <a:pt x="966872" y="5891604"/>
                  <a:pt x="1770204" y="6775466"/>
                </a:cubicBezTo>
                <a:lnTo>
                  <a:pt x="1845071" y="6853991"/>
                </a:lnTo>
                <a:lnTo>
                  <a:pt x="1210561" y="6853991"/>
                </a:lnTo>
                <a:lnTo>
                  <a:pt x="1083579" y="6692406"/>
                </a:lnTo>
                <a:cubicBezTo>
                  <a:pt x="403022" y="5782393"/>
                  <a:pt x="0" y="4652762"/>
                  <a:pt x="0" y="3429000"/>
                </a:cubicBezTo>
                <a:cubicBezTo>
                  <a:pt x="0" y="2205238"/>
                  <a:pt x="403022" y="1075607"/>
                  <a:pt x="1083579" y="16559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E5E4F9-E394-4F6A-B47B-84F67CA5E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600200"/>
            <a:ext cx="6324600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04706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1342</TotalTime>
  <Words>1110</Words>
  <Application>Microsoft Office PowerPoint</Application>
  <PresentationFormat>On-screen Show (4:3)</PresentationFormat>
  <Paragraphs>104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Lato</vt:lpstr>
      <vt:lpstr>Roboto</vt:lpstr>
      <vt:lpstr>Rockwell</vt:lpstr>
      <vt:lpstr>Rockwell Condensed</vt:lpstr>
      <vt:lpstr>Rockwell Extra Bold</vt:lpstr>
      <vt:lpstr>Wingdings</vt:lpstr>
      <vt:lpstr>Wood Type</vt:lpstr>
      <vt:lpstr>  Welcome to Making  Connections!  GIFTED CLUSTER teachers  Norview Elementary 2024-2025   Gifted Education &amp; Academic Rigor Services! Ms. Fairweather-gifted resource teacher     </vt:lpstr>
      <vt:lpstr> who AM I !!</vt:lpstr>
      <vt:lpstr>What is gifted services??</vt:lpstr>
      <vt:lpstr>What is my child’s identification and what does it mean?</vt:lpstr>
      <vt:lpstr>What is an Emergent scholar?</vt:lpstr>
      <vt:lpstr>How will my students receives  gifted services?</vt:lpstr>
      <vt:lpstr>PowerPoint Presentation</vt:lpstr>
      <vt:lpstr>Testing  When testing is going on, we will not have groups. I will notify you on Class Tag or Class Dojo. However, I will collaborate with teachers about assignments and there may be some asynchronous work on Canvas &amp; google classroom.</vt:lpstr>
      <vt:lpstr>PowerPoint Presentation</vt:lpstr>
      <vt:lpstr>PowerPoint Presentation</vt:lpstr>
      <vt:lpstr>PowerPoint Presentation</vt:lpstr>
      <vt:lpstr>PowerPoint Presentation</vt:lpstr>
      <vt:lpstr>E-mail is the easiest way to reach us:</vt:lpstr>
      <vt:lpstr>      Coming Soon!!!        Arts/Science Clubs      24 Challenge Math Competition             Chess Club   Reminder-Please return parent  rubric &amp; permission test                  by              Monday, sept. 30,2024!  </vt:lpstr>
      <vt:lpstr>The way to get started is to quit talking and begin doing.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mrs. Lane’s class</dc:title>
  <dc:creator>Guest</dc:creator>
  <cp:lastModifiedBy>Fonda L. Fairweather</cp:lastModifiedBy>
  <cp:revision>154</cp:revision>
  <cp:lastPrinted>2019-09-18T17:47:14Z</cp:lastPrinted>
  <dcterms:created xsi:type="dcterms:W3CDTF">2012-09-13T01:22:07Z</dcterms:created>
  <dcterms:modified xsi:type="dcterms:W3CDTF">2024-09-25T21:40:23Z</dcterms:modified>
</cp:coreProperties>
</file>